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9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0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1.xml" ContentType="application/vnd.openxmlformats-officedocument.presentationml.notesSlide+xml"/>
  <Override PartName="/ppt/tags/tag21.xml" ContentType="application/vnd.openxmlformats-officedocument.presentationml.tags+xml"/>
  <Override PartName="/ppt/notesSlides/notesSlide12.xml" ContentType="application/vnd.openxmlformats-officedocument.presentationml.notesSlide+xml"/>
  <Override PartName="/ppt/tags/tag22.xml" ContentType="application/vnd.openxmlformats-officedocument.presentationml.tags+xml"/>
  <Override PartName="/ppt/notesSlides/notesSlide13.xml" ContentType="application/vnd.openxmlformats-officedocument.presentationml.notesSlide+xml"/>
  <Override PartName="/ppt/tags/tag23.xml" ContentType="application/vnd.openxmlformats-officedocument.presentationml.tags+xml"/>
  <Override PartName="/ppt/notesSlides/notesSlide14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7.xml" ContentType="application/vnd.openxmlformats-officedocument.presentationml.notesSlide+xml"/>
  <Override PartName="/ppt/tags/tag30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20.xml" ContentType="application/vnd.openxmlformats-officedocument.presentationml.notesSlide+xml"/>
  <Override PartName="/ppt/tags/tag33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3" r:id="rId2"/>
  </p:sldMasterIdLst>
  <p:notesMasterIdLst>
    <p:notesMasterId r:id="rId35"/>
  </p:notesMasterIdLst>
  <p:sldIdLst>
    <p:sldId id="324" r:id="rId3"/>
    <p:sldId id="357" r:id="rId4"/>
    <p:sldId id="358" r:id="rId5"/>
    <p:sldId id="359" r:id="rId6"/>
    <p:sldId id="335" r:id="rId7"/>
    <p:sldId id="366" r:id="rId8"/>
    <p:sldId id="367" r:id="rId9"/>
    <p:sldId id="368" r:id="rId10"/>
    <p:sldId id="369" r:id="rId11"/>
    <p:sldId id="360" r:id="rId12"/>
    <p:sldId id="336" r:id="rId13"/>
    <p:sldId id="337" r:id="rId14"/>
    <p:sldId id="338" r:id="rId15"/>
    <p:sldId id="339" r:id="rId16"/>
    <p:sldId id="340" r:id="rId17"/>
    <p:sldId id="341" r:id="rId18"/>
    <p:sldId id="342" r:id="rId19"/>
    <p:sldId id="362" r:id="rId20"/>
    <p:sldId id="346" r:id="rId21"/>
    <p:sldId id="347" r:id="rId22"/>
    <p:sldId id="348" r:id="rId23"/>
    <p:sldId id="363" r:id="rId24"/>
    <p:sldId id="349" r:id="rId25"/>
    <p:sldId id="350" r:id="rId26"/>
    <p:sldId id="364" r:id="rId27"/>
    <p:sldId id="354" r:id="rId28"/>
    <p:sldId id="355" r:id="rId29"/>
    <p:sldId id="365" r:id="rId30"/>
    <p:sldId id="351" r:id="rId31"/>
    <p:sldId id="352" r:id="rId32"/>
    <p:sldId id="353" r:id="rId33"/>
    <p:sldId id="333" r:id="rId34"/>
  </p:sldIdLst>
  <p:sldSz cx="24384000" cy="13716000"/>
  <p:notesSz cx="6858000" cy="9144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49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BH" initials="K" lastIdx="15" clrIdx="0"/>
  <p:cmAuthor id="1" name="Tom Shannon" initials="TS" lastIdx="1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35" autoAdjust="0"/>
    <p:restoredTop sz="68592" autoAdjust="0"/>
  </p:normalViewPr>
  <p:slideViewPr>
    <p:cSldViewPr snapToGrid="0">
      <p:cViewPr varScale="1">
        <p:scale>
          <a:sx n="40" d="100"/>
          <a:sy n="40" d="100"/>
        </p:scale>
        <p:origin x="1854" y="78"/>
      </p:cViewPr>
      <p:guideLst>
        <p:guide orient="horz" pos="4320"/>
        <p:guide pos="76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-3120" y="-86"/>
      </p:cViewPr>
      <p:guideLst>
        <p:guide orient="horz" pos="2880"/>
        <p:guide pos="214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E42BC-8A47-448F-A68A-F4ACF20E9984}" type="datetimeFigureOut">
              <a:rPr lang="en-US" smtClean="0"/>
              <a:t>1/6/2022</a:t>
            </a:fld>
            <a:endParaRPr 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F17BB9-9CDD-491A-BF82-5D6AFE00870E}" type="slidenum">
              <a:rPr lang="en-US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921931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25038820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133317889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zhuanlan.zhihu.com/p/142922246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7291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800" dirty="0" smtClean="0">
                <a:solidFill>
                  <a:schemeClr val="bg1"/>
                </a:solidFill>
              </a:rPr>
              <a:t>屏幕空间环境光遮蔽(SSAO)</a:t>
            </a:r>
          </a:p>
          <a:p>
            <a:pPr algn="l"/>
            <a:r>
              <a:rPr lang="zh-CN" altLang="en-US" sz="2400" dirty="0" smtClean="0">
                <a:solidFill>
                  <a:schemeClr val="bg1"/>
                </a:solidFill>
                <a:hlinkClick r:id="rId3" action="ppaction://hlinkfile"/>
              </a:rPr>
              <a:t>https://zhuanlan.zhihu.com/p/25038820</a:t>
            </a:r>
            <a:endParaRPr lang="zh-CN" altLang="en-US" sz="2400" dirty="0" smtClean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14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059102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18</a:t>
            </a:fld>
            <a:endParaRPr 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3241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均值模糊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19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865812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高斯模糊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20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5614460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22</a:t>
            </a:fld>
            <a:endParaRPr 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749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24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052668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25</a:t>
            </a:fld>
            <a:endParaRPr 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7910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拉普拉斯</a:t>
            </a:r>
            <a:r>
              <a:rPr lang="en-US" altLang="zh-CN" dirty="0" err="1" smtClean="0"/>
              <a:t>laplace</a:t>
            </a:r>
            <a:endParaRPr lang="en-US" altLang="zh-CN" dirty="0" smtClean="0"/>
          </a:p>
          <a:p>
            <a:r>
              <a:rPr lang="en-US" altLang="zh-CN" dirty="0" err="1" smtClean="0"/>
              <a:t>sobel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26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9702988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结合虚幻引擎的实现，</a:t>
            </a:r>
            <a:r>
              <a:rPr lang="en-US" altLang="zh-CN" dirty="0" smtClean="0"/>
              <a:t>custom stencil</a:t>
            </a:r>
            <a:r>
              <a:rPr lang="zh-CN" altLang="en-US" dirty="0" smtClean="0"/>
              <a:t>的使用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27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243706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28</a:t>
            </a:fld>
            <a:endParaRPr 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396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altLang="zh-CN" dirty="0" err="1" smtClean="0"/>
              <a:t>Gpu</a:t>
            </a:r>
            <a:r>
              <a:rPr lang="zh-CN" altLang="en-US" dirty="0" smtClean="0"/>
              <a:t>的</a:t>
            </a:r>
            <a:r>
              <a:rPr lang="en-US" altLang="zh-CN" dirty="0" smtClean="0"/>
              <a:t>memory</a:t>
            </a:r>
            <a:r>
              <a:rPr lang="zh-CN" altLang="en-US" dirty="0" smtClean="0"/>
              <a:t>相关内容</a:t>
            </a:r>
            <a:endParaRPr lang="en-US" altLang="zh-CN" dirty="0" smtClean="0"/>
          </a:p>
          <a:p>
            <a:pPr marL="457200" indent="-457200">
              <a:buAutoNum type="arabicPeriod"/>
            </a:pPr>
            <a:r>
              <a:rPr lang="en-US" dirty="0" smtClean="0"/>
              <a:t>https://blog.csdn.net/ZJU_fish1996/article/details/109269448</a:t>
            </a:r>
          </a:p>
          <a:p>
            <a:pPr marL="457200" indent="-457200">
              <a:buAutoNum type="arabicPeriod"/>
            </a:pPr>
            <a:r>
              <a:rPr lang="en-US" altLang="zh-CN" dirty="0" err="1" smtClean="0"/>
              <a:t>Gpu</a:t>
            </a:r>
            <a:r>
              <a:rPr lang="zh-CN" altLang="en-US" dirty="0" smtClean="0"/>
              <a:t>编程和</a:t>
            </a:r>
            <a:r>
              <a:rPr lang="en-US" altLang="zh-CN" dirty="0" err="1" smtClean="0"/>
              <a:t>cpu</a:t>
            </a:r>
            <a:r>
              <a:rPr lang="zh-CN" altLang="en-US" dirty="0" smtClean="0"/>
              <a:t>编程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2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864919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3381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8552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32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66375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2400" b="0" dirty="0" smtClean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3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353990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4</a:t>
            </a:fld>
            <a:endParaRPr 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985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使用右侧的功能图片引入</a:t>
            </a:r>
            <a:endParaRPr lang="en-US" altLang="zh-CN" dirty="0" smtClean="0"/>
          </a:p>
          <a:p>
            <a:r>
              <a:rPr lang="zh-CN" altLang="en-US" dirty="0" smtClean="0"/>
              <a:t>使用打印一本书的流程比拟，准备打印电子稿（</a:t>
            </a:r>
            <a:r>
              <a:rPr lang="en-US" altLang="zh-CN" dirty="0" err="1" smtClean="0"/>
              <a:t>prepass</a:t>
            </a:r>
            <a:r>
              <a:rPr lang="zh-CN" altLang="en-US" dirty="0" smtClean="0"/>
              <a:t>），打印（</a:t>
            </a:r>
            <a:r>
              <a:rPr lang="en-US" altLang="zh-CN" dirty="0" smtClean="0"/>
              <a:t>main pass</a:t>
            </a:r>
            <a:r>
              <a:rPr lang="zh-CN" altLang="en-US" dirty="0" smtClean="0"/>
              <a:t>），装订（</a:t>
            </a:r>
            <a:r>
              <a:rPr lang="en-US" altLang="zh-CN" dirty="0" smtClean="0"/>
              <a:t>post pass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讲述渲染</a:t>
            </a:r>
            <a:r>
              <a:rPr lang="en-US" altLang="zh-CN" baseline="0" dirty="0" smtClean="0"/>
              <a:t>pass</a:t>
            </a:r>
            <a:r>
              <a:rPr lang="zh-CN" altLang="en-US" baseline="0" dirty="0" smtClean="0"/>
              <a:t>，</a:t>
            </a:r>
            <a:r>
              <a:rPr lang="en-US" altLang="zh-CN" baseline="0" dirty="0" smtClean="0"/>
              <a:t>post</a:t>
            </a:r>
            <a:r>
              <a:rPr lang="zh-CN" altLang="en-US" baseline="0" dirty="0" smtClean="0"/>
              <a:t>的意思，是在</a:t>
            </a:r>
            <a:r>
              <a:rPr lang="en-US" altLang="zh-CN" baseline="0" dirty="0" smtClean="0"/>
              <a:t>render pass</a:t>
            </a:r>
            <a:r>
              <a:rPr lang="zh-CN" altLang="en-US" baseline="0" dirty="0" smtClean="0"/>
              <a:t>之后</a:t>
            </a:r>
            <a:endParaRPr lang="en-US" altLang="zh-CN" baseline="0" dirty="0" smtClean="0"/>
          </a:p>
          <a:p>
            <a:r>
              <a:rPr lang="en-US" altLang="zh-CN" baseline="0" dirty="0" smtClean="0"/>
              <a:t>3. </a:t>
            </a:r>
            <a:r>
              <a:rPr lang="zh-CN" altLang="en-US" baseline="0" dirty="0" smtClean="0"/>
              <a:t>对应可适当扩展</a:t>
            </a:r>
            <a:r>
              <a:rPr lang="en-US" altLang="zh-CN" baseline="0" dirty="0" smtClean="0"/>
              <a:t>Pre pass</a:t>
            </a:r>
          </a:p>
          <a:p>
            <a:r>
              <a:rPr lang="en-US" altLang="zh-CN" dirty="0" smtClean="0"/>
              <a:t>4. </a:t>
            </a:r>
            <a:r>
              <a:rPr lang="zh-CN" altLang="en-US" dirty="0" smtClean="0"/>
              <a:t>主要干什么事情，调整整体的画面效果</a:t>
            </a:r>
            <a:endParaRPr lang="en-US" altLang="zh-CN" dirty="0" smtClean="0"/>
          </a:p>
          <a:p>
            <a:r>
              <a:rPr lang="en-US" altLang="zh-CN" dirty="0" smtClean="0"/>
              <a:t>5.</a:t>
            </a:r>
            <a:r>
              <a:rPr lang="zh-CN" altLang="en-US" dirty="0" smtClean="0"/>
              <a:t>主要手段像素处理，滤波器，以及其他技术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5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912483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6</a:t>
            </a:fld>
            <a:endParaRPr 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501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0144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r>
              <a:rPr lang="zh-CN" altLang="en-US" sz="2800" kern="0" dirty="0" smtClean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常见的</a:t>
            </a:r>
            <a:r>
              <a:rPr lang="en-US" altLang="zh-CN" sz="2800" kern="0" dirty="0" smtClean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pp</a:t>
            </a:r>
            <a:r>
              <a:rPr lang="zh-CN" altLang="en-US" sz="2800" kern="0" dirty="0" smtClean="0">
                <a:solidFill>
                  <a:srgbClr val="43434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效果，和大概原理；不细讲实现；下面的章节会挑几个关键的讲一下实现</a:t>
            </a: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10</a:t>
            </a:fld>
            <a:endParaRPr 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690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2400" dirty="0" smtClean="0">
                <a:sym typeface="+mn-ea"/>
              </a:rPr>
              <a:t>快速近似抗锯齿</a:t>
            </a:r>
            <a:endParaRPr lang="zh-CN" altLang="en-US" sz="2400" dirty="0" smtClean="0"/>
          </a:p>
          <a:p>
            <a:pPr algn="l"/>
            <a:r>
              <a:rPr lang="zh-CN" altLang="en-US" sz="2400" dirty="0" smtClean="0">
                <a:sym typeface="+mn-ea"/>
                <a:hlinkClick r:id="rId3" action="ppaction://hlinkfile"/>
              </a:rPr>
              <a:t>https://zhuanlan.zhihu.com/p/133317889</a:t>
            </a:r>
            <a:endParaRPr lang="zh-CN" altLang="en-US" sz="2400" dirty="0" smtClean="0"/>
          </a:p>
          <a:p>
            <a:pPr algn="l"/>
            <a:r>
              <a:rPr lang="zh-CN" altLang="en-US" sz="2400" dirty="0" smtClean="0"/>
              <a:t>深入浅出Temporal Antialising</a:t>
            </a:r>
          </a:p>
          <a:p>
            <a:pPr algn="l"/>
            <a:r>
              <a:rPr lang="zh-CN" altLang="en-US" sz="2400" dirty="0" smtClean="0">
                <a:hlinkClick r:id="rId4" action="ppaction://hlinkfile"/>
              </a:rPr>
              <a:t>https://zhuanlan.zhihu.com/p/142922246</a:t>
            </a:r>
            <a:endParaRPr lang="zh-CN" altLang="en-US" sz="24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12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232389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48000" y="2244724"/>
            <a:ext cx="18288000" cy="477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12000" b="0" i="0" u="none" strike="noStrike" cap="none">
                <a:solidFill>
                  <a:schemeClr val="dk1"/>
                </a:solidFill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3600"/>
            </a:lvl2pPr>
            <a:lvl3pPr lvl="2" indent="0">
              <a:spcBef>
                <a:spcPts val="0"/>
              </a:spcBef>
              <a:buNone/>
              <a:defRPr sz="3600"/>
            </a:lvl3pPr>
            <a:lvl4pPr lvl="3" indent="0">
              <a:spcBef>
                <a:spcPts val="0"/>
              </a:spcBef>
              <a:buNone/>
              <a:defRPr sz="3600"/>
            </a:lvl4pPr>
            <a:lvl5pPr lvl="4" indent="0">
              <a:spcBef>
                <a:spcPts val="0"/>
              </a:spcBef>
              <a:buNone/>
              <a:defRPr sz="3600"/>
            </a:lvl5pPr>
            <a:lvl6pPr lvl="5" indent="0">
              <a:spcBef>
                <a:spcPts val="0"/>
              </a:spcBef>
              <a:buNone/>
              <a:defRPr sz="3600"/>
            </a:lvl6pPr>
            <a:lvl7pPr lvl="6" indent="0">
              <a:spcBef>
                <a:spcPts val="0"/>
              </a:spcBef>
              <a:buNone/>
              <a:defRPr sz="3600"/>
            </a:lvl7pPr>
            <a:lvl8pPr lvl="7" indent="0">
              <a:spcBef>
                <a:spcPts val="0"/>
              </a:spcBef>
              <a:buNone/>
              <a:defRPr sz="3600"/>
            </a:lvl8pPr>
            <a:lvl9pPr lvl="8" indent="0">
              <a:spcBef>
                <a:spcPts val="0"/>
              </a:spcBef>
              <a:buNone/>
              <a:defRPr sz="36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48000" y="7204077"/>
            <a:ext cx="18288000" cy="33115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16764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8077200" y="12712703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72212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2400" smtClean="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lang="en-US" sz="2400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bg>
      <p:bgPr>
        <a:gradFill>
          <a:gsLst>
            <a:gs pos="39000">
              <a:schemeClr val="tx2"/>
            </a:gs>
            <a:gs pos="77000">
              <a:schemeClr val="bg2"/>
            </a:gs>
            <a:gs pos="10000">
              <a:schemeClr val="tx1">
                <a:lumMod val="95000"/>
                <a:lumOff val="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棒球, 动物, 无脊椎动物&#10;&#10;已生成极高可信度的说明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835" y="12193719"/>
            <a:ext cx="24230330" cy="152228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39765" y="886468"/>
            <a:ext cx="21704474" cy="883928"/>
          </a:xfrm>
        </p:spPr>
        <p:txBody>
          <a:bodyPr vert="horz" lIns="101600" tIns="38100" rIns="76200" bIns="38100" rtlCol="0" anchor="t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0" marR="0" algn="l" defTabSz="1828800" rtl="0" eaLnBrk="1" fontAlgn="auto" latinLnBrk="0" hangingPunct="1">
              <a:lnSpc>
                <a:spcPct val="100000"/>
              </a:lnSpc>
              <a:buNone/>
              <a:defRPr kumimoji="0" lang="zh-CN" altLang="en-US" sz="4800" b="1" i="0" u="none" strike="noStrike" kern="1200" cap="none" spc="400" normalizeH="0" baseline="0" noProof="1" dirty="0"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1339765" y="1905017"/>
            <a:ext cx="21704474" cy="10777814"/>
          </a:xfrm>
        </p:spPr>
        <p:txBody>
          <a:bodyPr vert="horz" lIns="101600" tIns="0" rIns="82550" bIns="0" rtlCol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457200" marR="0" lvl="0" indent="-457200" algn="l" defTabSz="1828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3200" b="0" i="0" u="none" strike="noStrike" kern="1200" cap="none" spc="300" normalizeH="0" baseline="0" noProof="1" dirty="0"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1371600" marR="0" lvl="1" indent="-457200" algn="l" defTabSz="1828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tabLst>
                <a:tab pos="3219450" algn="l"/>
              </a:tabLst>
              <a:defRPr kumimoji="0" lang="zh-CN" altLang="en-US" sz="3200" b="0" i="0" u="none" strike="noStrike" kern="1200" cap="none" spc="300" normalizeH="0" baseline="0" noProof="1" dirty="0"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2286000" marR="0" lvl="2" indent="-457200" algn="l" defTabSz="1828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3200" b="0" i="0" u="none" strike="noStrike" kern="1200" cap="none" spc="300" normalizeH="0" baseline="0" noProof="1" dirty="0"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3200400" marR="0" lvl="3" indent="-457200" algn="l" defTabSz="1828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3200" b="0" i="0" u="none" strike="noStrike" kern="1200" cap="none" spc="300" normalizeH="0" baseline="0" noProof="1" dirty="0"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4114800" marR="0" lvl="4" indent="-457200" algn="l" defTabSz="1828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3200" b="0" i="0" u="none" strike="noStrike" kern="1200" cap="none" spc="300" normalizeH="0" baseline="0" noProof="1" dirty="0"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1759484" y="12699666"/>
            <a:ext cx="5400000" cy="6336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  <a:t>2022/1/6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8232000" y="12699666"/>
            <a:ext cx="7920000" cy="6336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253803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bg>
      <p:bgPr>
        <a:gradFill>
          <a:gsLst>
            <a:gs pos="39000">
              <a:schemeClr val="tx2"/>
            </a:gs>
            <a:gs pos="77000">
              <a:schemeClr val="bg2"/>
            </a:gs>
            <a:gs pos="10000">
              <a:schemeClr val="tx1">
                <a:lumMod val="95000"/>
                <a:lumOff val="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1759484" y="12699666"/>
            <a:ext cx="5400000" cy="6336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  <a:t>2022/1/6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8232000" y="12699666"/>
            <a:ext cx="7920000" cy="6336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65847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7" name="Rectangle"/>
          <p:cNvSpPr/>
          <p:nvPr/>
        </p:nvSpPr>
        <p:spPr>
          <a:xfrm>
            <a:off x="-20535" y="843427"/>
            <a:ext cx="477378" cy="1311938"/>
          </a:xfrm>
          <a:prstGeom prst="rect">
            <a:avLst/>
          </a:prstGeom>
          <a:solidFill>
            <a:srgbClr val="FFFC7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7" r:id="rId4"/>
    <p:sldLayoutId id="2147483658" r:id="rId5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0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zhuanlan.zhihu.com/p/76505536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zhuanlan.zhihu.com/p/148256756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zhuanlan.zhihu.com/p/125744132" TargetMode="External"/><Relationship Id="rId5" Type="http://schemas.openxmlformats.org/officeDocument/2006/relationships/hyperlink" Target="https://zhuanlan.zhihu.com/p/142777086" TargetMode="External"/><Relationship Id="rId10" Type="http://schemas.openxmlformats.org/officeDocument/2006/relationships/hyperlink" Target="https://docs.unrealengine.com/en-US/RenderingAndGraphics/PostProcessEffects/index.html" TargetMode="External"/><Relationship Id="rId4" Type="http://schemas.openxmlformats.org/officeDocument/2006/relationships/hyperlink" Target="https://zhuanlan.zhihu.com/p/105909416" TargetMode="External"/><Relationship Id="rId9" Type="http://schemas.openxmlformats.org/officeDocument/2006/relationships/hyperlink" Target="https://zhuanlan.zhihu.com/p/80253409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hyperlink" Target="https://docs.unrealengine.com/en-US/RenderingAndGraphics/PostProcessEffects/index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9"/>
          <p:cNvSpPr txBox="1"/>
          <p:nvPr/>
        </p:nvSpPr>
        <p:spPr>
          <a:xfrm>
            <a:off x="1910700" y="10678769"/>
            <a:ext cx="20562600" cy="1452398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t" anchorCtr="0">
            <a:noAutofit/>
          </a:bodyPr>
          <a:lstStyle/>
          <a:p>
            <a:pPr algn="ctr"/>
            <a:r>
              <a:rPr lang="zh-CN" altLang="en-US" sz="5400" dirty="0">
                <a:solidFill>
                  <a:srgbClr val="FFFFFF"/>
                </a:solidFill>
                <a:latin typeface="宋体" panose="02010600030101010101" pitchFamily="2" charset="-122"/>
              </a:rPr>
              <a:t>杨璟</a:t>
            </a:r>
            <a:r>
              <a:rPr lang="zh-CN" altLang="en-US" sz="5400" dirty="0" smtClean="0">
                <a:solidFill>
                  <a:srgbClr val="FFFFFF"/>
                </a:solidFill>
                <a:latin typeface="宋体" panose="02010600030101010101" pitchFamily="2" charset="-122"/>
              </a:rPr>
              <a:t>昭 </a:t>
            </a:r>
            <a:r>
              <a:rPr lang="en-US" altLang="zh-CN" sz="5400" dirty="0" smtClean="0">
                <a:solidFill>
                  <a:srgbClr val="FFFFFF"/>
                </a:solidFill>
                <a:latin typeface="宋体" panose="02010600030101010101" pitchFamily="2" charset="-122"/>
              </a:rPr>
              <a:t>yangjingzhao@kingsoft.com</a:t>
            </a:r>
            <a:endParaRPr lang="zh-CN" sz="5400" dirty="0">
              <a:solidFill>
                <a:srgbClr val="FFFFFF"/>
              </a:solidFill>
            </a:endParaRPr>
          </a:p>
        </p:txBody>
      </p:sp>
      <p:sp>
        <p:nvSpPr>
          <p:cNvPr id="5" name="Shape 89"/>
          <p:cNvSpPr txBox="1"/>
          <p:nvPr/>
        </p:nvSpPr>
        <p:spPr>
          <a:xfrm>
            <a:off x="2202873" y="8793235"/>
            <a:ext cx="19978254" cy="1452398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ctr" anchorCtr="0">
            <a:noAutofit/>
          </a:bodyPr>
          <a:lstStyle/>
          <a:p>
            <a:pPr algn="ctr">
              <a:buSzPct val="25000"/>
            </a:pPr>
            <a:r>
              <a:rPr lang="en-US" altLang="zh-CN" sz="12000" kern="0" cap="all" dirty="0" smtClean="0">
                <a:solidFill>
                  <a:srgbClr val="FFD96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Post process</a:t>
            </a:r>
            <a:r>
              <a:rPr lang="zh-CN" altLang="en-US" sz="12000" kern="0" cap="all" dirty="0" smtClean="0">
                <a:solidFill>
                  <a:srgbClr val="FFD966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应用与实现</a:t>
            </a:r>
            <a:endParaRPr lang="zh-CN" sz="12000" kern="0" cap="all" dirty="0">
              <a:solidFill>
                <a:srgbClr val="FFD966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3589"/>
            <a:ext cx="15651686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dirty="0" smtClean="0">
                <a:solidFill>
                  <a:schemeClr val="bg1"/>
                </a:solidFill>
                <a:sym typeface="Helvetica Light"/>
              </a:rPr>
              <a:t>常见的后处理效果</a:t>
            </a:r>
            <a:endParaRPr lang="en-US" altLang="zh-CN" sz="6000" dirty="0">
              <a:solidFill>
                <a:schemeClr val="bg1"/>
              </a:solidFill>
              <a:sym typeface="Helvetica Light"/>
            </a:endParaRPr>
          </a:p>
        </p:txBody>
      </p:sp>
      <p:sp>
        <p:nvSpPr>
          <p:cNvPr id="45" name="AEVER"/>
          <p:cNvSpPr txBox="1"/>
          <p:nvPr/>
        </p:nvSpPr>
        <p:spPr>
          <a:xfrm>
            <a:off x="11017817" y="5638703"/>
            <a:ext cx="2348400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en-US" sz="8000" cap="all" dirty="0" smtClean="0">
                <a:solidFill>
                  <a:srgbClr val="FFD9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ch3</a:t>
            </a:r>
            <a:endParaRPr lang="zh-CN" sz="8000" cap="all" dirty="0">
              <a:solidFill>
                <a:srgbClr val="FFD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46650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9001" y="448310"/>
            <a:ext cx="22155150" cy="1559560"/>
          </a:xfrm>
        </p:spPr>
        <p:txBody>
          <a:bodyPr vert="horz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CN" altLang="en-US" sz="7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常见的后处理效果</a:t>
            </a:r>
            <a:endParaRPr lang="en-US" altLang="zh-CN" sz="7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8" name="C9F754DE-2CAD-44b6-B708-469DEB6407EB-1" descr="qt_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30" y="2007870"/>
            <a:ext cx="23040340" cy="11709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0417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85670" y="886461"/>
            <a:ext cx="20858480" cy="229235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altLang="zh-CN" sz="7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Anti-Aliasing</a:t>
            </a:r>
          </a:p>
        </p:txBody>
      </p:sp>
      <p:pic>
        <p:nvPicPr>
          <p:cNvPr id="4" name="图片 3" descr="PPA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391" y="2319020"/>
            <a:ext cx="18870930" cy="113969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02808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85670" y="886461"/>
            <a:ext cx="20858480" cy="229235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altLang="zh-CN" sz="7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Screen Space Reflection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191" y="3075941"/>
            <a:ext cx="18802350" cy="75628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64452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85670" y="886461"/>
            <a:ext cx="20858480" cy="229235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sz="7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Ambient Occlusion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0630" y="2843530"/>
            <a:ext cx="9687560" cy="48437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8220" y="7687310"/>
            <a:ext cx="9687560" cy="48437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88190" y="2843530"/>
            <a:ext cx="9687560" cy="48437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00630" y="2106931"/>
            <a:ext cx="116036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6000" dirty="0">
                <a:solidFill>
                  <a:schemeClr val="bg1"/>
                </a:solidFill>
              </a:rPr>
              <a:t>Scene without Ambient Occlusion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5363190" y="2106931"/>
            <a:ext cx="105344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6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Scene with Ambient Occlusion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774257" y="12425680"/>
            <a:ext cx="83952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6000" dirty="0">
                <a:solidFill>
                  <a:schemeClr val="tx2"/>
                </a:solidFill>
              </a:rPr>
              <a:t>Ambient Occlusion Only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946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85670" y="886461"/>
            <a:ext cx="20858480" cy="229235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altLang="zh-CN" sz="7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Bloom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3054351"/>
            <a:ext cx="22364700" cy="99631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615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85670" y="886461"/>
            <a:ext cx="20858480" cy="229235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altLang="zh-CN" sz="7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Light Shaft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700" y="2703830"/>
            <a:ext cx="17449800" cy="10541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922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85670" y="886461"/>
            <a:ext cx="20858480" cy="172085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altLang="zh-CN" sz="7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Lens Flare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3072131"/>
            <a:ext cx="22364700" cy="99631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218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3589"/>
            <a:ext cx="15651686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dirty="0" smtClean="0">
                <a:solidFill>
                  <a:schemeClr val="bg1"/>
                </a:solidFill>
                <a:sym typeface="Helvetica Light"/>
              </a:rPr>
              <a:t>模糊</a:t>
            </a:r>
            <a:endParaRPr lang="en-US" altLang="zh-CN" sz="6000" dirty="0">
              <a:solidFill>
                <a:schemeClr val="bg1"/>
              </a:solidFill>
              <a:sym typeface="Helvetica Light"/>
            </a:endParaRPr>
          </a:p>
        </p:txBody>
      </p:sp>
      <p:sp>
        <p:nvSpPr>
          <p:cNvPr id="45" name="AEVER"/>
          <p:cNvSpPr txBox="1"/>
          <p:nvPr/>
        </p:nvSpPr>
        <p:spPr>
          <a:xfrm>
            <a:off x="11017817" y="5638703"/>
            <a:ext cx="2348400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en-US" sz="8000" cap="all" dirty="0" smtClean="0">
                <a:solidFill>
                  <a:srgbClr val="FFD9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ch4</a:t>
            </a:r>
            <a:endParaRPr lang="zh-CN" sz="8000" cap="all" dirty="0">
              <a:solidFill>
                <a:srgbClr val="FFD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3751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85670" y="886461"/>
            <a:ext cx="20858480" cy="229235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CN" altLang="en-US" sz="7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后处理</a:t>
            </a:r>
            <a:r>
              <a:rPr sz="7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的实现技术</a:t>
            </a:r>
            <a:r>
              <a:rPr lang="en-US" altLang="zh-CN" sz="7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——</a:t>
            </a:r>
            <a:r>
              <a:rPr sz="7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模糊 计算方式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2561" y="2698750"/>
            <a:ext cx="16440150" cy="9829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3421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1843701" y="0"/>
            <a:ext cx="13055640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 dirty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2706624" y="3457011"/>
            <a:ext cx="7104888" cy="872034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en-US" altLang="zh-CN" sz="5000" kern="0" cap="all" dirty="0" smtClean="0">
                <a:solidFill>
                  <a:srgbClr val="000000"/>
                </a:solidFill>
              </a:rPr>
              <a:t>Contents</a:t>
            </a:r>
            <a:endParaRPr lang="zh-CN" sz="5000" kern="0" cap="all" dirty="0">
              <a:solidFill>
                <a:srgbClr val="000000"/>
              </a:solidFill>
            </a:endParaRPr>
          </a:p>
        </p:txBody>
      </p:sp>
      <p:sp>
        <p:nvSpPr>
          <p:cNvPr id="10" name="Rectangle"/>
          <p:cNvSpPr/>
          <p:nvPr/>
        </p:nvSpPr>
        <p:spPr>
          <a:xfrm>
            <a:off x="2724911" y="4572000"/>
            <a:ext cx="10018631" cy="145143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5" name="The Picture slide"/>
          <p:cNvSpPr txBox="1"/>
          <p:nvPr/>
        </p:nvSpPr>
        <p:spPr>
          <a:xfrm>
            <a:off x="2724912" y="4942320"/>
            <a:ext cx="10018630" cy="955133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742950" indent="-7429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en-US" altLang="zh-CN" b="0" dirty="0" err="1" smtClean="0">
                <a:solidFill>
                  <a:srgbClr val="000000"/>
                </a:solidFill>
                <a:sym typeface="Helvetica Light"/>
              </a:rPr>
              <a:t>PostProcess</a:t>
            </a:r>
            <a:r>
              <a:rPr lang="zh-CN" altLang="en-US" b="0" dirty="0" smtClean="0">
                <a:solidFill>
                  <a:srgbClr val="000000"/>
                </a:solidFill>
                <a:sym typeface="Helvetica Light"/>
              </a:rPr>
              <a:t>入门</a:t>
            </a:r>
            <a:endParaRPr lang="en-US" altLang="zh-CN" b="0" dirty="0" smtClean="0">
              <a:solidFill>
                <a:srgbClr val="000000"/>
              </a:solidFill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sz="3200" dirty="0">
                <a:solidFill>
                  <a:srgbClr val="000000"/>
                </a:solidFill>
                <a:sym typeface="Helvetica Light"/>
              </a:rPr>
              <a:t>什么是</a:t>
            </a:r>
            <a:r>
              <a:rPr lang="en-US" altLang="zh-CN" sz="3200" dirty="0" err="1">
                <a:solidFill>
                  <a:srgbClr val="000000"/>
                </a:solidFill>
                <a:sym typeface="Helvetica Light"/>
              </a:rPr>
              <a:t>PostProcess</a:t>
            </a:r>
            <a:r>
              <a:rPr lang="zh-CN" altLang="en-US" sz="3200" dirty="0">
                <a:solidFill>
                  <a:srgbClr val="000000"/>
                </a:solidFill>
                <a:sym typeface="Helvetica Light"/>
              </a:rPr>
              <a:t>（后处理</a:t>
            </a:r>
            <a:r>
              <a:rPr lang="zh-CN" altLang="en-US" sz="3200" dirty="0" smtClean="0">
                <a:solidFill>
                  <a:srgbClr val="000000"/>
                </a:solidFill>
                <a:sym typeface="Helvetica Light"/>
              </a:rPr>
              <a:t>）</a:t>
            </a:r>
            <a:endParaRPr lang="en-US" altLang="zh-CN" sz="3200" dirty="0" smtClean="0">
              <a:solidFill>
                <a:srgbClr val="000000"/>
              </a:solidFill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Tx/>
              <a:buAutoNum type="arabicPeriod"/>
            </a:pPr>
            <a:r>
              <a:rPr lang="zh-CN" altLang="en-US" sz="3200" dirty="0">
                <a:solidFill>
                  <a:srgbClr val="000000"/>
                </a:solidFill>
                <a:sym typeface="Helvetica Light"/>
              </a:rPr>
              <a:t>后处理在渲染中的</a:t>
            </a:r>
            <a:r>
              <a:rPr lang="zh-CN" altLang="en-US" sz="3200" dirty="0" smtClean="0">
                <a:solidFill>
                  <a:srgbClr val="000000"/>
                </a:solidFill>
                <a:sym typeface="Helvetica Light"/>
              </a:rPr>
              <a:t>流程</a:t>
            </a:r>
            <a:endParaRPr lang="en-US" altLang="zh-CN" sz="3200" dirty="0">
              <a:solidFill>
                <a:srgbClr val="000000"/>
              </a:solidFill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sz="3200" dirty="0">
                <a:solidFill>
                  <a:srgbClr val="000000"/>
                </a:solidFill>
                <a:sym typeface="Helvetica Light"/>
              </a:rPr>
              <a:t>常见的后处理</a:t>
            </a:r>
            <a:r>
              <a:rPr lang="zh-CN" altLang="en-US" sz="3200" dirty="0" smtClean="0">
                <a:solidFill>
                  <a:srgbClr val="000000"/>
                </a:solidFill>
                <a:sym typeface="Helvetica Light"/>
              </a:rPr>
              <a:t>效果</a:t>
            </a:r>
            <a:endParaRPr lang="en-US" altLang="zh-CN" sz="3200" b="0" dirty="0" smtClean="0">
              <a:solidFill>
                <a:srgbClr val="000000"/>
              </a:solidFill>
              <a:sym typeface="Helvetica Light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FontTx/>
              <a:buAutoNum type="arabicPeriod"/>
            </a:pPr>
            <a:r>
              <a:rPr lang="zh-CN" altLang="en-US" dirty="0" smtClean="0">
                <a:solidFill>
                  <a:srgbClr val="000000"/>
                </a:solidFill>
                <a:sym typeface="Helvetica Light"/>
              </a:rPr>
              <a:t>常见</a:t>
            </a:r>
            <a:r>
              <a:rPr lang="zh-CN" altLang="en-US" dirty="0">
                <a:solidFill>
                  <a:srgbClr val="000000"/>
                </a:solidFill>
                <a:sym typeface="Helvetica Light"/>
              </a:rPr>
              <a:t>的</a:t>
            </a:r>
            <a:r>
              <a:rPr lang="en-US" altLang="zh-CN" dirty="0" err="1">
                <a:solidFill>
                  <a:srgbClr val="000000"/>
                </a:solidFill>
                <a:sym typeface="Helvetica Light"/>
              </a:rPr>
              <a:t>Postprocess</a:t>
            </a:r>
            <a:r>
              <a:rPr lang="zh-CN" altLang="en-US" dirty="0">
                <a:solidFill>
                  <a:srgbClr val="000000"/>
                </a:solidFill>
                <a:sym typeface="Helvetica Light"/>
              </a:rPr>
              <a:t>技术</a:t>
            </a:r>
            <a:r>
              <a:rPr lang="zh-CN" altLang="en-US" dirty="0" smtClean="0">
                <a:solidFill>
                  <a:srgbClr val="000000"/>
                </a:solidFill>
                <a:sym typeface="Helvetica Light"/>
              </a:rPr>
              <a:t>实现</a:t>
            </a:r>
            <a:endParaRPr lang="en-US" altLang="zh-CN" dirty="0" smtClean="0">
              <a:solidFill>
                <a:srgbClr val="000000"/>
              </a:solidFill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Tx/>
              <a:buAutoNum type="arabicPeriod" startAt="3"/>
            </a:pPr>
            <a:r>
              <a:rPr lang="zh-CN" altLang="en-US" sz="3200" dirty="0" smtClean="0">
                <a:solidFill>
                  <a:srgbClr val="000000"/>
                </a:solidFill>
                <a:sym typeface="Helvetica Light"/>
              </a:rPr>
              <a:t>模糊</a:t>
            </a:r>
            <a:endParaRPr lang="en-US" altLang="zh-CN" sz="3200" dirty="0" smtClean="0">
              <a:solidFill>
                <a:srgbClr val="000000"/>
              </a:solidFill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Tx/>
              <a:buAutoNum type="arabicPeriod" startAt="3"/>
            </a:pPr>
            <a:r>
              <a:rPr lang="zh-CN" altLang="en-US" sz="3200" dirty="0" smtClean="0">
                <a:solidFill>
                  <a:srgbClr val="000000"/>
                </a:solidFill>
                <a:sym typeface="Helvetica Light"/>
              </a:rPr>
              <a:t>降</a:t>
            </a:r>
            <a:r>
              <a:rPr lang="en-US" altLang="zh-CN" sz="3200" dirty="0" smtClean="0">
                <a:solidFill>
                  <a:srgbClr val="000000"/>
                </a:solidFill>
                <a:sym typeface="Helvetica Light"/>
              </a:rPr>
              <a:t>/</a:t>
            </a:r>
            <a:r>
              <a:rPr lang="zh-CN" altLang="en-US" sz="3200" dirty="0" smtClean="0">
                <a:solidFill>
                  <a:srgbClr val="000000"/>
                </a:solidFill>
                <a:sym typeface="Helvetica Light"/>
              </a:rPr>
              <a:t>升采样</a:t>
            </a:r>
            <a:endParaRPr lang="en-US" altLang="zh-CN" sz="3200" dirty="0" smtClean="0">
              <a:solidFill>
                <a:srgbClr val="000000"/>
              </a:solidFill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Tx/>
              <a:buAutoNum type="arabicPeriod" startAt="3"/>
            </a:pPr>
            <a:r>
              <a:rPr lang="zh-CN" altLang="en-US" sz="3200" dirty="0" smtClean="0">
                <a:solidFill>
                  <a:srgbClr val="000000"/>
                </a:solidFill>
                <a:sym typeface="Helvetica Light"/>
              </a:rPr>
              <a:t>边缘提取</a:t>
            </a:r>
            <a:endParaRPr lang="en-US" altLang="zh-CN" sz="3200" dirty="0" smtClean="0">
              <a:solidFill>
                <a:srgbClr val="000000"/>
              </a:solidFill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Tx/>
              <a:buAutoNum type="arabicPeriod" startAt="3"/>
            </a:pPr>
            <a:r>
              <a:rPr lang="en-US" altLang="zh-CN" sz="3200" dirty="0">
                <a:sym typeface="Helvetica Light"/>
              </a:rPr>
              <a:t>Unreal Engine</a:t>
            </a:r>
            <a:r>
              <a:rPr lang="zh-CN" altLang="en-US" sz="3200" dirty="0">
                <a:sym typeface="Helvetica Light"/>
              </a:rPr>
              <a:t>后处理</a:t>
            </a:r>
            <a:endParaRPr lang="en-US" altLang="zh-CN" sz="3200" dirty="0" smtClean="0"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Tx/>
              <a:buAutoNum type="arabicPeriod" startAt="3"/>
            </a:pPr>
            <a:endParaRPr lang="en-US" altLang="zh-CN" sz="4000" dirty="0" smtClean="0">
              <a:solidFill>
                <a:srgbClr val="000000"/>
              </a:solidFill>
              <a:sym typeface="Helvetica Light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FontTx/>
              <a:buAutoNum type="arabicPeriod"/>
            </a:pPr>
            <a:endParaRPr lang="en-US" altLang="zh-CN" sz="4000" b="0" dirty="0" smtClean="0">
              <a:solidFill>
                <a:srgbClr val="000000"/>
              </a:solidFill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36717855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85670" y="886461"/>
            <a:ext cx="20858480" cy="229235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CN" altLang="en-US" sz="7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后处理</a:t>
            </a:r>
            <a:r>
              <a:rPr sz="7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的实现技术</a:t>
            </a:r>
            <a:r>
              <a:rPr lang="en-US" altLang="zh-CN" sz="7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——</a:t>
            </a:r>
            <a:r>
              <a:rPr sz="7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模糊 </a:t>
            </a:r>
            <a:r>
              <a:rPr lang="en-US" altLang="zh-CN" sz="7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Blur Kernel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0691" y="2496821"/>
            <a:ext cx="10801350" cy="10687050"/>
          </a:xfrm>
          <a:prstGeom prst="rect">
            <a:avLst/>
          </a:prstGeom>
        </p:spPr>
      </p:pic>
      <p:pic>
        <p:nvPicPr>
          <p:cNvPr id="4" name="图片 3" descr="boxblu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69" y="3738881"/>
            <a:ext cx="6615430" cy="7529830"/>
          </a:xfrm>
          <a:prstGeom prst="rect">
            <a:avLst/>
          </a:prstGeom>
        </p:spPr>
      </p:pic>
      <p:pic>
        <p:nvPicPr>
          <p:cNvPr id="5" name="图片 4" descr="gaussianblur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68571" y="3738881"/>
            <a:ext cx="6615430" cy="75298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260600" y="11879581"/>
            <a:ext cx="21226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n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Box Blur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9458941" y="11879581"/>
            <a:ext cx="34067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Gaussian Blur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2056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85670" y="886461"/>
            <a:ext cx="20858480" cy="229235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CN" altLang="en-US" sz="7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后处理</a:t>
            </a:r>
            <a:r>
              <a:rPr sz="7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的实现技术</a:t>
            </a:r>
            <a:r>
              <a:rPr lang="en-US" altLang="zh-CN" sz="7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——</a:t>
            </a:r>
            <a:r>
              <a:rPr sz="7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模糊 线性分解</a:t>
            </a:r>
            <a:endParaRPr lang="en-US" altLang="zh-CN" sz="7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261" y="8912861"/>
            <a:ext cx="14278610" cy="41744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430" y="3178811"/>
            <a:ext cx="15621000" cy="52768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271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3589"/>
            <a:ext cx="15651686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降</a:t>
            </a:r>
            <a:r>
              <a:rPr lang="en-US" altLang="zh-CN" sz="6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/</a:t>
            </a:r>
            <a:r>
              <a:rPr lang="zh-CN" altLang="en-US" sz="6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升采样</a:t>
            </a:r>
            <a:endParaRPr lang="en-US" altLang="zh-CN" sz="6000" dirty="0">
              <a:solidFill>
                <a:schemeClr val="bg1"/>
              </a:solidFill>
              <a:sym typeface="Helvetica Light"/>
            </a:endParaRPr>
          </a:p>
        </p:txBody>
      </p:sp>
      <p:sp>
        <p:nvSpPr>
          <p:cNvPr id="45" name="AEVER"/>
          <p:cNvSpPr txBox="1"/>
          <p:nvPr/>
        </p:nvSpPr>
        <p:spPr>
          <a:xfrm>
            <a:off x="11017817" y="5638703"/>
            <a:ext cx="2348400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en-US" sz="8000" cap="all" dirty="0" smtClean="0">
                <a:solidFill>
                  <a:srgbClr val="FFD9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ch5</a:t>
            </a:r>
            <a:endParaRPr lang="zh-CN" sz="8000" cap="all" dirty="0">
              <a:solidFill>
                <a:srgbClr val="FFD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96378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85670" y="886461"/>
            <a:ext cx="20858480" cy="229235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CN" altLang="en-US" sz="7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后处理</a:t>
            </a:r>
            <a:r>
              <a:rPr sz="7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的实现技术</a:t>
            </a:r>
            <a:r>
              <a:rPr lang="en-US" altLang="zh-CN" sz="7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——</a:t>
            </a:r>
            <a:r>
              <a:rPr sz="7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降</a:t>
            </a:r>
            <a:r>
              <a:rPr lang="en-US" altLang="zh-CN" sz="7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/</a:t>
            </a:r>
            <a:r>
              <a:rPr sz="7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升采样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1719561" y="6046471"/>
            <a:ext cx="6126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...</a:t>
            </a:r>
          </a:p>
        </p:txBody>
      </p:sp>
      <p:sp>
        <p:nvSpPr>
          <p:cNvPr id="14" name="左大括号 13"/>
          <p:cNvSpPr/>
          <p:nvPr/>
        </p:nvSpPr>
        <p:spPr>
          <a:xfrm rot="16200000">
            <a:off x="5845810" y="4654551"/>
            <a:ext cx="1143000" cy="10064750"/>
          </a:xfrm>
          <a:prstGeom prst="leftBrac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7200"/>
          </a:p>
        </p:txBody>
      </p:sp>
      <p:sp>
        <p:nvSpPr>
          <p:cNvPr id="15" name="左大括号 14"/>
          <p:cNvSpPr/>
          <p:nvPr/>
        </p:nvSpPr>
        <p:spPr>
          <a:xfrm rot="16200000">
            <a:off x="17197070" y="4654551"/>
            <a:ext cx="1143000" cy="10064750"/>
          </a:xfrm>
          <a:prstGeom prst="leftBrac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7200"/>
          </a:p>
        </p:txBody>
      </p:sp>
      <p:sp>
        <p:nvSpPr>
          <p:cNvPr id="16" name="文本框 15"/>
          <p:cNvSpPr txBox="1"/>
          <p:nvPr/>
        </p:nvSpPr>
        <p:spPr>
          <a:xfrm>
            <a:off x="4813300" y="10566401"/>
            <a:ext cx="33778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Down Sample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6455390" y="10566401"/>
            <a:ext cx="27222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Up Sample</a:t>
            </a:r>
          </a:p>
        </p:txBody>
      </p:sp>
      <p:sp>
        <p:nvSpPr>
          <p:cNvPr id="3" name="矩形 2"/>
          <p:cNvSpPr/>
          <p:nvPr/>
        </p:nvSpPr>
        <p:spPr>
          <a:xfrm>
            <a:off x="1384301" y="4150361"/>
            <a:ext cx="4530090" cy="45300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7200"/>
          </a:p>
        </p:txBody>
      </p:sp>
      <p:sp>
        <p:nvSpPr>
          <p:cNvPr id="5" name="矩形 4"/>
          <p:cNvSpPr/>
          <p:nvPr/>
        </p:nvSpPr>
        <p:spPr>
          <a:xfrm>
            <a:off x="6184901" y="5238751"/>
            <a:ext cx="2353310" cy="2353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7200"/>
          </a:p>
        </p:txBody>
      </p:sp>
      <p:sp>
        <p:nvSpPr>
          <p:cNvPr id="7" name="矩形 6"/>
          <p:cNvSpPr/>
          <p:nvPr/>
        </p:nvSpPr>
        <p:spPr>
          <a:xfrm>
            <a:off x="8808720" y="5810250"/>
            <a:ext cx="1209040" cy="12090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7200"/>
          </a:p>
        </p:txBody>
      </p:sp>
      <p:sp>
        <p:nvSpPr>
          <p:cNvPr id="9" name="矩形 8"/>
          <p:cNvSpPr/>
          <p:nvPr/>
        </p:nvSpPr>
        <p:spPr>
          <a:xfrm>
            <a:off x="10288270" y="6116320"/>
            <a:ext cx="596900" cy="5969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7200"/>
          </a:p>
        </p:txBody>
      </p:sp>
      <p:sp>
        <p:nvSpPr>
          <p:cNvPr id="11" name="矩形 10"/>
          <p:cNvSpPr/>
          <p:nvPr/>
        </p:nvSpPr>
        <p:spPr>
          <a:xfrm flipV="1">
            <a:off x="11155681" y="6268721"/>
            <a:ext cx="293370" cy="2933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7200"/>
          </a:p>
        </p:txBody>
      </p:sp>
      <p:cxnSp>
        <p:nvCxnSpPr>
          <p:cNvPr id="18" name="直接连接符 17"/>
          <p:cNvCxnSpPr>
            <a:stCxn id="3" idx="1"/>
            <a:endCxn id="3" idx="3"/>
          </p:cNvCxnSpPr>
          <p:nvPr/>
        </p:nvCxnSpPr>
        <p:spPr>
          <a:xfrm>
            <a:off x="1384301" y="6416040"/>
            <a:ext cx="45300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3" idx="0"/>
            <a:endCxn id="3" idx="2"/>
          </p:cNvCxnSpPr>
          <p:nvPr/>
        </p:nvCxnSpPr>
        <p:spPr>
          <a:xfrm>
            <a:off x="3649980" y="4150361"/>
            <a:ext cx="0" cy="4530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4813300" y="4149091"/>
            <a:ext cx="0" cy="4530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2476500" y="4149091"/>
            <a:ext cx="0" cy="4530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384301" y="7592060"/>
            <a:ext cx="45300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1385571" y="5238750"/>
            <a:ext cx="45300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162041" y="6403341"/>
            <a:ext cx="2388870" cy="11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355840" y="5243830"/>
            <a:ext cx="0" cy="2313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4231640" y="4156711"/>
            <a:ext cx="0" cy="4530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5394960" y="4155441"/>
            <a:ext cx="0" cy="4530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3058160" y="4155441"/>
            <a:ext cx="0" cy="4530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1918970" y="4156711"/>
            <a:ext cx="0" cy="4530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1384301" y="7024370"/>
            <a:ext cx="45300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1384301" y="8201660"/>
            <a:ext cx="45300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1385571" y="5848350"/>
            <a:ext cx="45300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1385571" y="4693920"/>
            <a:ext cx="45300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7960360" y="5237480"/>
            <a:ext cx="0" cy="2313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H="1">
            <a:off x="6769101" y="5237481"/>
            <a:ext cx="8890" cy="2325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6187441" y="6993891"/>
            <a:ext cx="2388870" cy="11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167121" y="5848351"/>
            <a:ext cx="2388870" cy="11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8808720" y="6427470"/>
            <a:ext cx="1234440" cy="5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9417050" y="5788661"/>
            <a:ext cx="17780" cy="1205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/>
        </p:nvGrpSpPr>
        <p:grpSpPr>
          <a:xfrm>
            <a:off x="13300710" y="4144010"/>
            <a:ext cx="9499600" cy="4536440"/>
            <a:chOff x="10473" y="2498"/>
            <a:chExt cx="7480" cy="3572"/>
          </a:xfrm>
        </p:grpSpPr>
        <p:sp>
          <p:nvSpPr>
            <p:cNvPr id="56" name="矩形 55"/>
            <p:cNvSpPr/>
            <p:nvPr/>
          </p:nvSpPr>
          <p:spPr>
            <a:xfrm rot="10800000">
              <a:off x="14387" y="2503"/>
              <a:ext cx="3567" cy="356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7200"/>
            </a:p>
          </p:txBody>
        </p:sp>
        <p:sp>
          <p:nvSpPr>
            <p:cNvPr id="57" name="矩形 56"/>
            <p:cNvSpPr/>
            <p:nvPr/>
          </p:nvSpPr>
          <p:spPr>
            <a:xfrm rot="10800000">
              <a:off x="12321" y="3360"/>
              <a:ext cx="1853" cy="185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7200"/>
            </a:p>
          </p:txBody>
        </p:sp>
        <p:sp>
          <p:nvSpPr>
            <p:cNvPr id="58" name="矩形 57"/>
            <p:cNvSpPr/>
            <p:nvPr/>
          </p:nvSpPr>
          <p:spPr>
            <a:xfrm rot="10800000">
              <a:off x="11156" y="3811"/>
              <a:ext cx="952" cy="95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7200"/>
            </a:p>
          </p:txBody>
        </p:sp>
        <p:sp>
          <p:nvSpPr>
            <p:cNvPr id="59" name="矩形 58"/>
            <p:cNvSpPr/>
            <p:nvPr/>
          </p:nvSpPr>
          <p:spPr>
            <a:xfrm rot="10800000">
              <a:off x="10473" y="4052"/>
              <a:ext cx="470" cy="47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7200"/>
            </a:p>
          </p:txBody>
        </p:sp>
        <p:cxnSp>
          <p:nvCxnSpPr>
            <p:cNvPr id="61" name="直接连接符 60"/>
            <p:cNvCxnSpPr>
              <a:stCxn id="56" idx="1"/>
              <a:endCxn id="56" idx="3"/>
            </p:cNvCxnSpPr>
            <p:nvPr/>
          </p:nvCxnSpPr>
          <p:spPr>
            <a:xfrm rot="10800000">
              <a:off x="14387" y="4287"/>
              <a:ext cx="35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>
              <a:stCxn id="56" idx="0"/>
              <a:endCxn id="56" idx="2"/>
            </p:cNvCxnSpPr>
            <p:nvPr/>
          </p:nvCxnSpPr>
          <p:spPr>
            <a:xfrm rot="10800000">
              <a:off x="16170" y="2503"/>
              <a:ext cx="0" cy="35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rot="10800000">
              <a:off x="15254" y="2504"/>
              <a:ext cx="0" cy="35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rot="10800000">
              <a:off x="17094" y="2504"/>
              <a:ext cx="0" cy="35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rot="10800000">
              <a:off x="14387" y="3360"/>
              <a:ext cx="35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rot="10800000">
              <a:off x="14386" y="5213"/>
              <a:ext cx="35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rot="10800000">
              <a:off x="12311" y="4287"/>
              <a:ext cx="1881" cy="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rot="10800000">
              <a:off x="13252" y="3387"/>
              <a:ext cx="0" cy="18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rot="10800000">
              <a:off x="15712" y="2498"/>
              <a:ext cx="0" cy="35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rot="10800000">
              <a:off x="14796" y="2499"/>
              <a:ext cx="0" cy="35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rot="10800000">
              <a:off x="16636" y="2499"/>
              <a:ext cx="0" cy="35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rot="10800000">
              <a:off x="17533" y="2498"/>
              <a:ext cx="0" cy="35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rot="10800000">
              <a:off x="14387" y="3807"/>
              <a:ext cx="35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rot="10800000">
              <a:off x="14387" y="2880"/>
              <a:ext cx="35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rot="10800000">
              <a:off x="14386" y="4733"/>
              <a:ext cx="35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rot="10800000">
              <a:off x="14386" y="5642"/>
              <a:ext cx="35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rot="10800000">
              <a:off x="12776" y="3392"/>
              <a:ext cx="0" cy="18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rot="10800000" flipH="1">
              <a:off x="13707" y="3383"/>
              <a:ext cx="7" cy="18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rot="10800000">
              <a:off x="12291" y="3822"/>
              <a:ext cx="1881" cy="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rot="10800000">
              <a:off x="12307" y="4724"/>
              <a:ext cx="1881" cy="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rot="10800000">
              <a:off x="11136" y="4273"/>
              <a:ext cx="972" cy="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rot="10800000">
              <a:off x="11615" y="3831"/>
              <a:ext cx="14" cy="9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矩形 108"/>
          <p:cNvSpPr/>
          <p:nvPr/>
        </p:nvSpPr>
        <p:spPr>
          <a:xfrm flipV="1">
            <a:off x="12736831" y="6244591"/>
            <a:ext cx="293370" cy="2933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72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3027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1576070" y="505461"/>
            <a:ext cx="20858480" cy="2292350"/>
          </a:xfrm>
          <a:prstGeom prst="rect">
            <a:avLst/>
          </a:prstGeom>
        </p:spPr>
        <p:txBody>
          <a:bodyPr vert="horz" lIns="203200" tIns="76200" rIns="152400" bIns="76200" rtlCol="0" anchor="t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r>
              <a:rPr lang="en-US" altLang="zh-CN" sz="7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UE4 Bloom</a:t>
            </a:r>
            <a:r>
              <a:rPr sz="7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（</a:t>
            </a:r>
            <a:r>
              <a:rPr lang="en-US" altLang="zh-CN" sz="7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Mobile</a:t>
            </a:r>
            <a:r>
              <a:rPr sz="7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）降</a:t>
            </a:r>
            <a:r>
              <a:rPr lang="en-US" altLang="zh-CN" sz="7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/</a:t>
            </a:r>
            <a:r>
              <a:rPr sz="7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升采样</a:t>
            </a:r>
          </a:p>
        </p:txBody>
      </p:sp>
      <p:sp>
        <p:nvSpPr>
          <p:cNvPr id="9" name="矩形 8"/>
          <p:cNvSpPr/>
          <p:nvPr/>
        </p:nvSpPr>
        <p:spPr>
          <a:xfrm>
            <a:off x="18653760" y="862330"/>
            <a:ext cx="596900" cy="5969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7200"/>
          </a:p>
        </p:txBody>
      </p:sp>
      <p:sp>
        <p:nvSpPr>
          <p:cNvPr id="11" name="矩形 10"/>
          <p:cNvSpPr/>
          <p:nvPr/>
        </p:nvSpPr>
        <p:spPr>
          <a:xfrm flipV="1">
            <a:off x="19566891" y="1014731"/>
            <a:ext cx="293370" cy="2933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7200"/>
          </a:p>
        </p:txBody>
      </p:sp>
      <p:grpSp>
        <p:nvGrpSpPr>
          <p:cNvPr id="6" name="组合 5"/>
          <p:cNvGrpSpPr/>
          <p:nvPr/>
        </p:nvGrpSpPr>
        <p:grpSpPr>
          <a:xfrm>
            <a:off x="8460741" y="3663950"/>
            <a:ext cx="4530090" cy="4536440"/>
            <a:chOff x="6925" y="2322"/>
            <a:chExt cx="3567" cy="3572"/>
          </a:xfrm>
        </p:grpSpPr>
        <p:sp>
          <p:nvSpPr>
            <p:cNvPr id="3" name="矩形 2"/>
            <p:cNvSpPr/>
            <p:nvPr/>
          </p:nvSpPr>
          <p:spPr>
            <a:xfrm>
              <a:off x="6925" y="2323"/>
              <a:ext cx="3567" cy="356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7200"/>
            </a:p>
          </p:txBody>
        </p:sp>
        <p:cxnSp>
          <p:nvCxnSpPr>
            <p:cNvPr id="18" name="直接连接符 17"/>
            <p:cNvCxnSpPr>
              <a:stCxn id="3" idx="1"/>
              <a:endCxn id="3" idx="3"/>
            </p:cNvCxnSpPr>
            <p:nvPr/>
          </p:nvCxnSpPr>
          <p:spPr>
            <a:xfrm>
              <a:off x="6925" y="4107"/>
              <a:ext cx="35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>
              <a:stCxn id="3" idx="0"/>
              <a:endCxn id="3" idx="2"/>
            </p:cNvCxnSpPr>
            <p:nvPr/>
          </p:nvCxnSpPr>
          <p:spPr>
            <a:xfrm>
              <a:off x="8709" y="2323"/>
              <a:ext cx="0" cy="35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9625" y="2322"/>
              <a:ext cx="0" cy="35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7785" y="2322"/>
              <a:ext cx="0" cy="35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6925" y="5033"/>
              <a:ext cx="35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6926" y="3180"/>
              <a:ext cx="35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9167" y="2328"/>
              <a:ext cx="0" cy="35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10083" y="2327"/>
              <a:ext cx="0" cy="35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8243" y="2327"/>
              <a:ext cx="0" cy="35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7346" y="2328"/>
              <a:ext cx="0" cy="35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6925" y="4586"/>
              <a:ext cx="35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6925" y="5513"/>
              <a:ext cx="35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6926" y="3660"/>
              <a:ext cx="35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6926" y="2751"/>
              <a:ext cx="35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14386560" y="1869441"/>
            <a:ext cx="2400300" cy="2353310"/>
            <a:chOff x="10687" y="3179"/>
            <a:chExt cx="1890" cy="1853"/>
          </a:xfrm>
        </p:grpSpPr>
        <p:sp>
          <p:nvSpPr>
            <p:cNvPr id="5" name="矩形 4"/>
            <p:cNvSpPr/>
            <p:nvPr/>
          </p:nvSpPr>
          <p:spPr>
            <a:xfrm>
              <a:off x="10705" y="3180"/>
              <a:ext cx="1853" cy="185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7200"/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10687" y="4097"/>
              <a:ext cx="1881" cy="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11627" y="3184"/>
              <a:ext cx="0" cy="18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12097" y="3179"/>
              <a:ext cx="6" cy="18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H="1">
              <a:off x="11165" y="3179"/>
              <a:ext cx="7" cy="18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V="1">
              <a:off x="10707" y="4545"/>
              <a:ext cx="1870" cy="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10691" y="3660"/>
              <a:ext cx="1881" cy="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>
          <a:xfrm>
            <a:off x="17103090" y="1049021"/>
            <a:ext cx="1234440" cy="1230630"/>
            <a:chOff x="12771" y="3613"/>
            <a:chExt cx="972" cy="969"/>
          </a:xfrm>
        </p:grpSpPr>
        <p:sp>
          <p:nvSpPr>
            <p:cNvPr id="7" name="矩形 6"/>
            <p:cNvSpPr/>
            <p:nvPr/>
          </p:nvSpPr>
          <p:spPr>
            <a:xfrm>
              <a:off x="12771" y="3630"/>
              <a:ext cx="952" cy="95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7200"/>
            </a:p>
          </p:txBody>
        </p:sp>
        <p:cxnSp>
          <p:nvCxnSpPr>
            <p:cNvPr id="52" name="直接连接符 51"/>
            <p:cNvCxnSpPr/>
            <p:nvPr/>
          </p:nvCxnSpPr>
          <p:spPr>
            <a:xfrm>
              <a:off x="12771" y="4116"/>
              <a:ext cx="972" cy="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13250" y="3613"/>
              <a:ext cx="14" cy="9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 11"/>
          <p:cNvSpPr/>
          <p:nvPr/>
        </p:nvSpPr>
        <p:spPr>
          <a:xfrm>
            <a:off x="19132550" y="1741170"/>
            <a:ext cx="596900" cy="5969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7200"/>
          </a:p>
        </p:txBody>
      </p:sp>
      <p:grpSp>
        <p:nvGrpSpPr>
          <p:cNvPr id="14" name="组合 13"/>
          <p:cNvGrpSpPr/>
          <p:nvPr/>
        </p:nvGrpSpPr>
        <p:grpSpPr>
          <a:xfrm>
            <a:off x="11620501" y="9066530"/>
            <a:ext cx="4530090" cy="4536440"/>
            <a:chOff x="6925" y="2322"/>
            <a:chExt cx="3567" cy="3572"/>
          </a:xfrm>
        </p:grpSpPr>
        <p:sp>
          <p:nvSpPr>
            <p:cNvPr id="15" name="矩形 14"/>
            <p:cNvSpPr/>
            <p:nvPr/>
          </p:nvSpPr>
          <p:spPr>
            <a:xfrm>
              <a:off x="6925" y="2323"/>
              <a:ext cx="3567" cy="356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7200"/>
            </a:p>
          </p:txBody>
        </p:sp>
        <p:cxnSp>
          <p:nvCxnSpPr>
            <p:cNvPr id="16" name="直接连接符 15"/>
            <p:cNvCxnSpPr>
              <a:stCxn id="15" idx="1"/>
              <a:endCxn id="15" idx="3"/>
            </p:cNvCxnSpPr>
            <p:nvPr/>
          </p:nvCxnSpPr>
          <p:spPr>
            <a:xfrm>
              <a:off x="6925" y="4107"/>
              <a:ext cx="35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>
              <a:stCxn id="15" idx="0"/>
              <a:endCxn id="15" idx="2"/>
            </p:cNvCxnSpPr>
            <p:nvPr/>
          </p:nvCxnSpPr>
          <p:spPr>
            <a:xfrm>
              <a:off x="8709" y="2323"/>
              <a:ext cx="0" cy="35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9625" y="2322"/>
              <a:ext cx="0" cy="35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7785" y="2322"/>
              <a:ext cx="0" cy="35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6925" y="5033"/>
              <a:ext cx="35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6926" y="3180"/>
              <a:ext cx="35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9167" y="2328"/>
              <a:ext cx="0" cy="35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10083" y="2327"/>
              <a:ext cx="0" cy="35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8243" y="2327"/>
              <a:ext cx="0" cy="35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7346" y="2328"/>
              <a:ext cx="0" cy="35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6925" y="4586"/>
              <a:ext cx="35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6925" y="5513"/>
              <a:ext cx="35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6926" y="3660"/>
              <a:ext cx="35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6926" y="2751"/>
              <a:ext cx="35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>
            <a:off x="15871190" y="5876291"/>
            <a:ext cx="2400300" cy="2353310"/>
            <a:chOff x="10687" y="3179"/>
            <a:chExt cx="1890" cy="1853"/>
          </a:xfrm>
        </p:grpSpPr>
        <p:sp>
          <p:nvSpPr>
            <p:cNvPr id="39" name="矩形 38"/>
            <p:cNvSpPr/>
            <p:nvPr/>
          </p:nvSpPr>
          <p:spPr>
            <a:xfrm>
              <a:off x="10705" y="3180"/>
              <a:ext cx="1853" cy="185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7200"/>
            </a:p>
          </p:txBody>
        </p:sp>
        <p:cxnSp>
          <p:nvCxnSpPr>
            <p:cNvPr id="54" name="直接连接符 53"/>
            <p:cNvCxnSpPr/>
            <p:nvPr/>
          </p:nvCxnSpPr>
          <p:spPr>
            <a:xfrm>
              <a:off x="10687" y="4097"/>
              <a:ext cx="1881" cy="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1627" y="3184"/>
              <a:ext cx="0" cy="18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12097" y="3179"/>
              <a:ext cx="6" cy="18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11165" y="3179"/>
              <a:ext cx="7" cy="18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V="1">
              <a:off x="10707" y="4545"/>
              <a:ext cx="1870" cy="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10691" y="3660"/>
              <a:ext cx="1881" cy="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组合 59"/>
          <p:cNvGrpSpPr/>
          <p:nvPr/>
        </p:nvGrpSpPr>
        <p:grpSpPr>
          <a:xfrm>
            <a:off x="17981930" y="2975611"/>
            <a:ext cx="1234440" cy="1230630"/>
            <a:chOff x="12771" y="3613"/>
            <a:chExt cx="972" cy="969"/>
          </a:xfrm>
        </p:grpSpPr>
        <p:sp>
          <p:nvSpPr>
            <p:cNvPr id="61" name="矩形 60"/>
            <p:cNvSpPr/>
            <p:nvPr/>
          </p:nvSpPr>
          <p:spPr>
            <a:xfrm>
              <a:off x="12771" y="3630"/>
              <a:ext cx="952" cy="95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7200"/>
            </a:p>
          </p:txBody>
        </p:sp>
        <p:cxnSp>
          <p:nvCxnSpPr>
            <p:cNvPr id="62" name="直接连接符 61"/>
            <p:cNvCxnSpPr/>
            <p:nvPr/>
          </p:nvCxnSpPr>
          <p:spPr>
            <a:xfrm>
              <a:off x="12771" y="4116"/>
              <a:ext cx="972" cy="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13250" y="3613"/>
              <a:ext cx="14" cy="9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右大括号 63"/>
          <p:cNvSpPr/>
          <p:nvPr/>
        </p:nvSpPr>
        <p:spPr>
          <a:xfrm rot="5400000">
            <a:off x="19257010" y="1179831"/>
            <a:ext cx="152400" cy="7683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7200"/>
          </a:p>
        </p:txBody>
      </p:sp>
      <p:sp>
        <p:nvSpPr>
          <p:cNvPr id="66" name="右大括号 65"/>
          <p:cNvSpPr/>
          <p:nvPr/>
        </p:nvSpPr>
        <p:spPr>
          <a:xfrm rot="5400000">
            <a:off x="18449290" y="1878330"/>
            <a:ext cx="299720" cy="16256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7200"/>
          </a:p>
        </p:txBody>
      </p:sp>
      <p:sp>
        <p:nvSpPr>
          <p:cNvPr id="67" name="右大括号 66"/>
          <p:cNvSpPr/>
          <p:nvPr/>
        </p:nvSpPr>
        <p:spPr>
          <a:xfrm rot="5400000">
            <a:off x="16374111" y="3583940"/>
            <a:ext cx="1423670" cy="3009900"/>
          </a:xfrm>
          <a:prstGeom prst="rightBrace">
            <a:avLst>
              <a:gd name="adj1" fmla="val 8333"/>
              <a:gd name="adj2" fmla="val 5061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7200"/>
          </a:p>
        </p:txBody>
      </p:sp>
      <p:sp>
        <p:nvSpPr>
          <p:cNvPr id="68" name="右大括号 67"/>
          <p:cNvSpPr/>
          <p:nvPr/>
        </p:nvSpPr>
        <p:spPr>
          <a:xfrm rot="5400000">
            <a:off x="13507721" y="5412741"/>
            <a:ext cx="814070" cy="6376670"/>
          </a:xfrm>
          <a:prstGeom prst="rightBrace">
            <a:avLst>
              <a:gd name="adj1" fmla="val 8333"/>
              <a:gd name="adj2" fmla="val 5061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7200"/>
          </a:p>
        </p:txBody>
      </p:sp>
      <p:sp>
        <p:nvSpPr>
          <p:cNvPr id="69" name="矩形 68"/>
          <p:cNvSpPr/>
          <p:nvPr/>
        </p:nvSpPr>
        <p:spPr>
          <a:xfrm>
            <a:off x="323850" y="5876290"/>
            <a:ext cx="7713980" cy="77139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7200"/>
          </a:p>
        </p:txBody>
      </p:sp>
      <p:sp>
        <p:nvSpPr>
          <p:cNvPr id="70" name="文本框 69"/>
          <p:cNvSpPr txBox="1"/>
          <p:nvPr/>
        </p:nvSpPr>
        <p:spPr>
          <a:xfrm>
            <a:off x="9246870" y="2797811"/>
            <a:ext cx="39773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Bloom Setup 1/4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16184880" y="1324611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1/8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17379951" y="519431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1/16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18454371" y="311151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1/32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19235421" y="519431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1/64</a:t>
            </a:r>
          </a:p>
        </p:txBody>
      </p:sp>
      <p:sp>
        <p:nvSpPr>
          <p:cNvPr id="75" name="文本框 74"/>
          <p:cNvSpPr txBox="1"/>
          <p:nvPr/>
        </p:nvSpPr>
        <p:spPr>
          <a:xfrm>
            <a:off x="5157471" y="5139691"/>
            <a:ext cx="30075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Scene Color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19235421" y="2975611"/>
            <a:ext cx="24368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Bloom Up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19729450" y="1741171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Bloom Up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18265141" y="5882641"/>
            <a:ext cx="24368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Bloom Up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16184880" y="9066530"/>
            <a:ext cx="55322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000" dirty="0"/>
              <a:t>Sun Merge + </a:t>
            </a:r>
            <a:r>
              <a:rPr lang="en-US" altLang="zh-CN" sz="4000" dirty="0">
                <a:sym typeface="+mn-ea"/>
              </a:rPr>
              <a:t>Bloom </a:t>
            </a:r>
            <a:r>
              <a:rPr lang="en-US" altLang="zh-CN" sz="4000" dirty="0" smtClean="0">
                <a:sym typeface="+mn-ea"/>
              </a:rPr>
              <a:t>Up</a:t>
            </a:r>
            <a:endParaRPr lang="en-US" altLang="zh-CN" sz="4000" dirty="0"/>
          </a:p>
        </p:txBody>
      </p:sp>
      <p:sp>
        <p:nvSpPr>
          <p:cNvPr id="80" name="加号 79"/>
          <p:cNvSpPr/>
          <p:nvPr/>
        </p:nvSpPr>
        <p:spPr>
          <a:xfrm>
            <a:off x="9230360" y="10591800"/>
            <a:ext cx="1496060" cy="1496060"/>
          </a:xfrm>
          <a:prstGeom prst="mathPlu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7200"/>
          </a:p>
        </p:txBody>
      </p:sp>
      <p:sp>
        <p:nvSpPr>
          <p:cNvPr id="81" name="等于号 80"/>
          <p:cNvSpPr/>
          <p:nvPr/>
        </p:nvSpPr>
        <p:spPr>
          <a:xfrm>
            <a:off x="17661890" y="10587990"/>
            <a:ext cx="1485900" cy="1485900"/>
          </a:xfrm>
          <a:prstGeom prst="mathEqua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7200">
              <a:solidFill>
                <a:schemeClr val="tx1"/>
              </a:solid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19860260" y="10971531"/>
            <a:ext cx="38058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Bloomed Scene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7270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3589"/>
            <a:ext cx="15651686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dirty="0" smtClean="0">
                <a:solidFill>
                  <a:schemeClr val="bg1"/>
                </a:solidFill>
                <a:sym typeface="Helvetica Light"/>
              </a:rPr>
              <a:t>边缘提取</a:t>
            </a:r>
            <a:endParaRPr lang="en-US" altLang="zh-CN" sz="6000" dirty="0">
              <a:solidFill>
                <a:schemeClr val="bg1"/>
              </a:solidFill>
              <a:sym typeface="Helvetica Light"/>
            </a:endParaRPr>
          </a:p>
        </p:txBody>
      </p:sp>
      <p:sp>
        <p:nvSpPr>
          <p:cNvPr id="45" name="AEVER"/>
          <p:cNvSpPr txBox="1"/>
          <p:nvPr/>
        </p:nvSpPr>
        <p:spPr>
          <a:xfrm>
            <a:off x="11017817" y="5638703"/>
            <a:ext cx="2348400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en-US" sz="8000" cap="all" dirty="0" smtClean="0">
                <a:solidFill>
                  <a:srgbClr val="FFD9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ch6</a:t>
            </a:r>
            <a:endParaRPr lang="zh-CN" sz="8000" cap="all" dirty="0">
              <a:solidFill>
                <a:srgbClr val="FFD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63363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85670" y="886461"/>
            <a:ext cx="20858480" cy="229235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CN" altLang="en-US" sz="7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后处理</a:t>
            </a:r>
            <a:r>
              <a:rPr sz="7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的实现技术</a:t>
            </a:r>
            <a:r>
              <a:rPr lang="en-US" altLang="zh-CN" sz="7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——</a:t>
            </a:r>
            <a:r>
              <a:rPr sz="7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边缘提取</a:t>
            </a: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10405111" y="5201921"/>
          <a:ext cx="2632710" cy="2541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0420"/>
                <a:gridCol w="915670"/>
                <a:gridCol w="896620"/>
              </a:tblGrid>
              <a:tr h="9055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prstClr val="black"/>
                          </a:solidFill>
                        </a:rPr>
                        <a:t>-1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600" b="0">
                          <a:solidFill>
                            <a:prstClr val="black"/>
                          </a:solidFill>
                          <a:sym typeface="+mn-ea"/>
                        </a:rPr>
                        <a:t>-1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600" b="0">
                          <a:solidFill>
                            <a:prstClr val="black"/>
                          </a:solidFill>
                          <a:sym typeface="+mn-ea"/>
                        </a:rPr>
                        <a:t>-1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924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600" b="0">
                          <a:solidFill>
                            <a:prstClr val="black"/>
                          </a:solidFill>
                          <a:sym typeface="+mn-ea"/>
                        </a:rPr>
                        <a:t>-1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prstClr val="black"/>
                          </a:solidFill>
                        </a:rPr>
                        <a:t>8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600" b="0">
                          <a:solidFill>
                            <a:prstClr val="black"/>
                          </a:solidFill>
                          <a:sym typeface="+mn-ea"/>
                        </a:rPr>
                        <a:t>-1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8432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600" b="0">
                          <a:solidFill>
                            <a:prstClr val="black"/>
                          </a:solidFill>
                          <a:sym typeface="+mn-ea"/>
                        </a:rPr>
                        <a:t>-1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600" b="0">
                          <a:solidFill>
                            <a:prstClr val="black"/>
                          </a:solidFill>
                          <a:sym typeface="+mn-ea"/>
                        </a:rPr>
                        <a:t>-1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600" b="0">
                          <a:solidFill>
                            <a:prstClr val="black"/>
                          </a:solidFill>
                          <a:sym typeface="+mn-ea"/>
                        </a:rPr>
                        <a:t>-1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/>
          <p:nvPr>
            <p:custDataLst>
              <p:tags r:id="rId3"/>
            </p:custDataLst>
          </p:nvPr>
        </p:nvGraphicFramePr>
        <p:xfrm>
          <a:off x="2185671" y="3752851"/>
          <a:ext cx="5520690" cy="554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70"/>
                <a:gridCol w="788670"/>
                <a:gridCol w="788670"/>
                <a:gridCol w="788670"/>
                <a:gridCol w="788670"/>
                <a:gridCol w="788670"/>
                <a:gridCol w="788670"/>
              </a:tblGrid>
              <a:tr h="7924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924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924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924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924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924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924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/>
          <p:nvPr>
            <p:custDataLst>
              <p:tags r:id="rId4"/>
            </p:custDataLst>
          </p:nvPr>
        </p:nvGraphicFramePr>
        <p:xfrm>
          <a:off x="15507971" y="3752851"/>
          <a:ext cx="5520690" cy="859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70"/>
                <a:gridCol w="788670"/>
                <a:gridCol w="788670"/>
                <a:gridCol w="788670"/>
                <a:gridCol w="788670"/>
                <a:gridCol w="788670"/>
                <a:gridCol w="788670"/>
              </a:tblGrid>
              <a:tr h="7924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1402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-3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2"/>
                    </a:solidFill>
                  </a:tcPr>
                </a:tc>
              </a:tr>
              <a:tr h="1402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2"/>
                    </a:solidFill>
                  </a:tcPr>
                </a:tc>
              </a:tr>
              <a:tr h="1402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-3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-3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2"/>
                    </a:solidFill>
                  </a:tcPr>
                </a:tc>
              </a:tr>
              <a:tr h="1402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2"/>
                    </a:solidFill>
                  </a:tcPr>
                </a:tc>
              </a:tr>
              <a:tr h="1402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-3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2"/>
                    </a:solidFill>
                  </a:tcPr>
                </a:tc>
              </a:tr>
              <a:tr h="7924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513910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85670" y="886461"/>
            <a:ext cx="20858480" cy="229235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sz="7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基于</a:t>
            </a:r>
            <a:r>
              <a:rPr lang="en-US" altLang="zh-CN" sz="7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CustomStencil</a:t>
            </a:r>
            <a:r>
              <a:rPr sz="7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实现后处理描边</a:t>
            </a:r>
            <a:r>
              <a:rPr lang="en-US" altLang="zh-CN" sz="7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</a:t>
            </a:r>
            <a:r>
              <a:rPr sz="7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演示</a:t>
            </a:r>
            <a:r>
              <a:rPr lang="en-US" altLang="zh-CN" sz="7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300" y="3178810"/>
            <a:ext cx="15011400" cy="10007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9154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3589"/>
            <a:ext cx="15651686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en-US" altLang="zh-CN" sz="6000" dirty="0" smtClean="0">
                <a:solidFill>
                  <a:schemeClr val="bg1"/>
                </a:solidFill>
                <a:sym typeface="Helvetica Light"/>
              </a:rPr>
              <a:t>Unreal Engine</a:t>
            </a:r>
            <a:r>
              <a:rPr lang="zh-CN" altLang="en-US" sz="6000" dirty="0" smtClean="0">
                <a:solidFill>
                  <a:schemeClr val="bg1"/>
                </a:solidFill>
                <a:sym typeface="Helvetica Light"/>
              </a:rPr>
              <a:t>后处理</a:t>
            </a:r>
            <a:endParaRPr lang="en-US" altLang="zh-CN" sz="6000" dirty="0">
              <a:solidFill>
                <a:schemeClr val="bg1"/>
              </a:solidFill>
              <a:sym typeface="Helvetica Light"/>
            </a:endParaRPr>
          </a:p>
        </p:txBody>
      </p:sp>
      <p:sp>
        <p:nvSpPr>
          <p:cNvPr id="45" name="AEVER"/>
          <p:cNvSpPr txBox="1"/>
          <p:nvPr/>
        </p:nvSpPr>
        <p:spPr>
          <a:xfrm>
            <a:off x="11017817" y="5638703"/>
            <a:ext cx="2348400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en-US" sz="8000" cap="all" dirty="0" smtClean="0">
                <a:solidFill>
                  <a:srgbClr val="FFD9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ch6</a:t>
            </a:r>
            <a:endParaRPr lang="zh-CN" sz="8000" cap="all" dirty="0">
              <a:solidFill>
                <a:srgbClr val="FFD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40981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85670" y="886461"/>
            <a:ext cx="20858480" cy="229235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altLang="zh-CN" sz="7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UnrealEngine</a:t>
            </a:r>
            <a:r>
              <a:rPr sz="7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的</a:t>
            </a:r>
            <a:r>
              <a:rPr lang="zh-CN" altLang="en-US" sz="7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后处理</a:t>
            </a:r>
            <a:endParaRPr lang="en-US" altLang="zh-CN" sz="7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85671" y="2411730"/>
            <a:ext cx="4474210" cy="2242820"/>
          </a:xfrm>
        </p:spPr>
        <p:txBody>
          <a:bodyPr/>
          <a:lstStyle/>
          <a:p>
            <a:r>
              <a:rPr dirty="0">
                <a:solidFill>
                  <a:schemeClr val="tx1"/>
                </a:solidFill>
              </a:rPr>
              <a:t>内置后处理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301" y="5458661"/>
            <a:ext cx="3790950" cy="952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881" y="2411730"/>
            <a:ext cx="6038850" cy="11201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8130" y="2411730"/>
            <a:ext cx="6515100" cy="10515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2237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323975" y="0"/>
            <a:ext cx="13276928" cy="13716000"/>
            <a:chOff x="1323975" y="0"/>
            <a:chExt cx="13276928" cy="13716000"/>
          </a:xfrm>
        </p:grpSpPr>
        <p:sp>
          <p:nvSpPr>
            <p:cNvPr id="3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4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  <p:pic>
          <p:nvPicPr>
            <p:cNvPr id="5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36" t="8536" r="16029" b="30822"/>
            <a:stretch>
              <a:fillRect/>
            </a:stretch>
          </p:blipFill>
          <p:spPr>
            <a:xfrm>
              <a:off x="1516141" y="1818552"/>
              <a:ext cx="1240345" cy="1381848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2873052" y="2234043"/>
            <a:ext cx="9414198" cy="9182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zh-CN" altLang="en-US" sz="3200" dirty="0" smtClean="0">
                <a:solidFill>
                  <a:srgbClr val="000000"/>
                </a:solidFill>
                <a:sym typeface="Helvetica Light"/>
              </a:rPr>
              <a:t>预习</a:t>
            </a:r>
            <a:endParaRPr lang="en-US" altLang="zh-CN" sz="3200" dirty="0" smtClean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7" name="The Picture slide"/>
          <p:cNvSpPr txBox="1"/>
          <p:nvPr/>
        </p:nvSpPr>
        <p:spPr>
          <a:xfrm>
            <a:off x="2426713" y="3954550"/>
            <a:ext cx="11521373" cy="441146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685800" indent="-685800">
              <a:buAutoNum type="arabicPeriod"/>
            </a:pPr>
            <a:r>
              <a:rPr lang="zh-CN" altLang="en-US" sz="2800" dirty="0"/>
              <a:t>贴图采样 </a:t>
            </a:r>
            <a:r>
              <a:rPr lang="en-US" altLang="zh-CN" sz="2800" dirty="0"/>
              <a:t>&amp;</a:t>
            </a:r>
            <a:r>
              <a:rPr lang="zh-CN" altLang="en-US" sz="2800" dirty="0"/>
              <a:t> </a:t>
            </a:r>
            <a:r>
              <a:rPr lang="en-US" altLang="zh-CN" sz="2800" dirty="0">
                <a:sym typeface="+mn-ea"/>
              </a:rPr>
              <a:t>UV</a:t>
            </a:r>
            <a:r>
              <a:rPr lang="zh-CN" altLang="en-US" sz="2800" dirty="0">
                <a:sym typeface="+mn-ea"/>
              </a:rPr>
              <a:t>坐标</a:t>
            </a:r>
          </a:p>
          <a:p>
            <a:pPr marL="685800" indent="-685800">
              <a:buAutoNum type="arabicPeriod"/>
            </a:pPr>
            <a:r>
              <a:rPr lang="en-US" altLang="zh-CN" sz="2800" dirty="0"/>
              <a:t>HDR &amp; LDR &amp; Tone mapping</a:t>
            </a:r>
          </a:p>
          <a:p>
            <a:r>
              <a:rPr lang="zh-CN" altLang="en-US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阅读材料</a:t>
            </a:r>
          </a:p>
          <a:p>
            <a:r>
              <a:rPr lang="zh-CN" altLang="en-US" sz="2800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linkClick r:id="rId4"/>
              </a:rPr>
              <a:t>游戏中的</a:t>
            </a:r>
            <a:r>
              <a:rPr lang="en-US" altLang="zh-CN" sz="2800" dirty="0" err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linkClick r:id="rId4"/>
              </a:rPr>
              <a:t>PostProcessing</a:t>
            </a:r>
            <a:r>
              <a:rPr lang="en-US" altLang="zh-CN" sz="2800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linkClick r:id="rId4"/>
              </a:rPr>
              <a:t>(</a:t>
            </a:r>
            <a:r>
              <a:rPr lang="zh-CN" altLang="en-US" sz="2800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linkClick r:id="rId4"/>
              </a:rPr>
              <a:t>后处理</a:t>
            </a:r>
            <a:r>
              <a:rPr lang="en-US" altLang="zh-CN" sz="2800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linkClick r:id="rId4"/>
              </a:rPr>
              <a:t>) </a:t>
            </a:r>
            <a:endParaRPr lang="en-US" altLang="zh-CN" sz="2800" dirty="0" smtClean="0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linkClick r:id="rId5"/>
              </a:rPr>
              <a:t>谈谈</a:t>
            </a:r>
            <a:r>
              <a:rPr lang="zh-CN" altLang="en-US" sz="2800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linkClick r:id="rId5"/>
              </a:rPr>
              <a:t>游戏中常见的后处理技术 </a:t>
            </a:r>
            <a:endParaRPr lang="en-US" altLang="zh-CN" sz="2800" dirty="0" smtClean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linkClick r:id="rId6"/>
              </a:rPr>
              <a:t>高品质</a:t>
            </a:r>
            <a:r>
              <a:rPr lang="zh-CN" altLang="en-US" sz="2800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linkClick r:id="rId6"/>
              </a:rPr>
              <a:t>后处理：十种图像模糊算法的总结与实现 </a:t>
            </a:r>
            <a:endParaRPr lang="en-US" altLang="zh-CN" sz="2800" dirty="0" smtClean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linkClick r:id="rId7"/>
              </a:rPr>
              <a:t>高品质</a:t>
            </a:r>
            <a:r>
              <a:rPr lang="zh-CN" altLang="en-US" sz="2800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linkClick r:id="rId7"/>
              </a:rPr>
              <a:t>后处理：十种故障艺术</a:t>
            </a:r>
            <a:r>
              <a:rPr lang="en-US" altLang="zh-CN" sz="2800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linkClick r:id="rId7"/>
              </a:rPr>
              <a:t>(Glitch Art)</a:t>
            </a:r>
            <a:r>
              <a:rPr lang="zh-CN" altLang="en-US" sz="2800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linkClick r:id="rId7"/>
              </a:rPr>
              <a:t>算法的总结与实现 </a:t>
            </a:r>
            <a:endParaRPr lang="en-US" altLang="zh-CN" sz="2800" dirty="0" smtClean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sz="2800" dirty="0" smtClean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linkClick r:id="rId8"/>
              </a:rPr>
              <a:t>Bloom</a:t>
            </a:r>
            <a:r>
              <a:rPr lang="zh-CN" altLang="en-US" sz="2800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linkClick r:id="rId8"/>
              </a:rPr>
              <a:t>是什么 </a:t>
            </a:r>
            <a:endParaRPr lang="en-US" altLang="zh-CN" sz="2800" dirty="0" smtClean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sz="2800" dirty="0" err="1" smtClean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linkClick r:id="rId9"/>
              </a:rPr>
              <a:t>HDR,ToneMapping,Bloom</a:t>
            </a:r>
            <a:r>
              <a:rPr lang="zh-CN" altLang="en-US" sz="2800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linkClick r:id="rId9"/>
              </a:rPr>
              <a:t>之间的关系 </a:t>
            </a:r>
            <a:endParaRPr lang="en-US" altLang="zh-CN" sz="2800" dirty="0" smtClean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sz="2800" dirty="0" smtClean="0">
                <a:hlinkClick r:id="rId10"/>
              </a:rPr>
              <a:t>Unreal </a:t>
            </a:r>
            <a:r>
              <a:rPr lang="en-US" altLang="zh-CN" sz="2800" dirty="0">
                <a:hlinkClick r:id="rId10"/>
              </a:rPr>
              <a:t>Engine 4 Documentation Post Process </a:t>
            </a:r>
            <a:r>
              <a:rPr lang="en-US" altLang="zh-CN" sz="2800" dirty="0" smtClean="0">
                <a:hlinkClick r:id="rId10"/>
              </a:rPr>
              <a:t>Effects</a:t>
            </a:r>
            <a:endParaRPr lang="en-US" altLang="zh-CN" sz="2800" dirty="0">
              <a:hlinkClick r:id="rId10" action="ppaction://hlinkfile"/>
            </a:endParaRPr>
          </a:p>
        </p:txBody>
      </p:sp>
    </p:spTree>
    <p:extLst>
      <p:ext uri="{BB962C8B-B14F-4D97-AF65-F5344CB8AC3E}">
        <p14:creationId xmlns:p14="http://schemas.microsoft.com/office/powerpoint/2010/main" val="3785932813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85670" y="866141"/>
            <a:ext cx="20858480" cy="229235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altLang="zh-CN" sz="7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UnrealEngine</a:t>
            </a:r>
            <a:r>
              <a:rPr sz="7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的</a:t>
            </a:r>
            <a:r>
              <a:rPr lang="zh-CN" altLang="en-US" sz="7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后处理</a:t>
            </a:r>
            <a:endParaRPr lang="en-US" altLang="zh-CN" sz="7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85671" y="2931161"/>
            <a:ext cx="7781290" cy="2759710"/>
          </a:xfrm>
        </p:spPr>
        <p:txBody>
          <a:bodyPr/>
          <a:lstStyle/>
          <a:p>
            <a:r>
              <a:rPr dirty="0">
                <a:solidFill>
                  <a:schemeClr val="tx1"/>
                </a:solidFill>
              </a:rPr>
              <a:t>自定义后处理材质</a:t>
            </a:r>
          </a:p>
          <a:p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290" y="4311016"/>
            <a:ext cx="7981950" cy="54864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290" y="10153651"/>
            <a:ext cx="7124700" cy="24574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200" y="3912870"/>
            <a:ext cx="10401300" cy="7696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879913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85670" y="866141"/>
            <a:ext cx="20858480" cy="229235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altLang="zh-CN" sz="7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UnrealEngine</a:t>
            </a:r>
            <a:r>
              <a:rPr sz="7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的</a:t>
            </a:r>
            <a:r>
              <a:rPr lang="zh-CN" altLang="en-US" sz="7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后处理</a:t>
            </a:r>
            <a:endParaRPr lang="en-US" altLang="zh-CN" sz="7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85671" y="2931161"/>
            <a:ext cx="7781290" cy="2759710"/>
          </a:xfrm>
        </p:spPr>
        <p:txBody>
          <a:bodyPr/>
          <a:lstStyle/>
          <a:p>
            <a:r>
              <a:rPr lang="en-US" altLang="zh-CN"/>
              <a:t>SceneTextures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10" y="3788410"/>
            <a:ext cx="11468100" cy="9144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0230" y="2396490"/>
            <a:ext cx="15171420" cy="6438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2148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Rectangle"/>
          <p:cNvSpPr/>
          <p:nvPr/>
        </p:nvSpPr>
        <p:spPr>
          <a:xfrm>
            <a:off x="1400175" y="0"/>
            <a:ext cx="7765125" cy="13716000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84" name="I see your face on the leaves,telling me how lonely I have been. This is a dream of mine that I have just dreamed. Just see your smiling face everywhere I go. The love I feel for you to shine inside me. But it’s all over now you’re gone. This is a dream of mine that I have just ..."/>
          <p:cNvSpPr txBox="1"/>
          <p:nvPr/>
        </p:nvSpPr>
        <p:spPr>
          <a:xfrm>
            <a:off x="9989292" y="4183930"/>
            <a:ext cx="12700000" cy="318035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spcBef>
                <a:spcPts val="600"/>
              </a:spcBef>
              <a:spcAft>
                <a:spcPts val="1200"/>
              </a:spcAft>
            </a:pPr>
            <a:r>
              <a:rPr lang="zh-CN" altLang="en-US" sz="2800" kern="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基础作业</a:t>
            </a:r>
            <a:r>
              <a:rPr lang="en-US" sz="2800" kern="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</a:p>
          <a:p>
            <a:pPr defTabSz="825500" hangingPunct="0">
              <a:spcBef>
                <a:spcPts val="600"/>
              </a:spcBef>
              <a:spcAft>
                <a:spcPts val="1200"/>
              </a:spcAft>
            </a:pPr>
            <a:r>
              <a:rPr lang="zh-CN" altLang="en-US" sz="2800" kern="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实现</a:t>
            </a:r>
            <a:r>
              <a:rPr lang="en-US" altLang="zh-CN" sz="2800" kern="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HDR</a:t>
            </a:r>
            <a:r>
              <a:rPr lang="zh-CN" altLang="en-US" sz="2800" kern="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，基础</a:t>
            </a:r>
            <a:r>
              <a:rPr lang="zh-CN" altLang="en-US" sz="2800" kern="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模糊效果实现</a:t>
            </a:r>
            <a:endParaRPr lang="en-US" altLang="zh-CN" sz="2800" kern="0" dirty="0" smtClean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defTabSz="825500" hangingPunct="0">
              <a:spcBef>
                <a:spcPts val="600"/>
              </a:spcBef>
              <a:spcAft>
                <a:spcPts val="1200"/>
              </a:spcAft>
            </a:pPr>
            <a:r>
              <a:rPr lang="zh-CN" altLang="en-US" sz="2800" kern="0" dirty="0">
                <a:solidFill>
                  <a:srgbClr val="000000"/>
                </a:solidFill>
                <a:latin typeface="宋体" panose="02010600030101010101" pitchFamily="2" charset="-122"/>
              </a:rPr>
              <a:t>进</a:t>
            </a:r>
            <a:r>
              <a:rPr lang="zh-CN" altLang="en-US" sz="2800" kern="0" dirty="0" smtClean="0">
                <a:solidFill>
                  <a:srgbClr val="000000"/>
                </a:solidFill>
                <a:latin typeface="宋体" panose="02010600030101010101" pitchFamily="2" charset="-122"/>
              </a:rPr>
              <a:t>阶作业：</a:t>
            </a:r>
            <a:endParaRPr lang="en-US" altLang="zh-CN" sz="2800" kern="0" dirty="0" smtClean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defTabSz="825500" hangingPunct="0">
              <a:spcBef>
                <a:spcPts val="600"/>
              </a:spcBef>
              <a:spcAft>
                <a:spcPts val="1200"/>
              </a:spcAft>
            </a:pPr>
            <a:r>
              <a:rPr lang="zh-CN" altLang="en-US" sz="2800" kern="0" dirty="0" smtClean="0">
                <a:solidFill>
                  <a:srgbClr val="000000"/>
                </a:solidFill>
                <a:latin typeface="宋体" panose="02010600030101010101" pitchFamily="2" charset="-122"/>
              </a:rPr>
              <a:t>实现</a:t>
            </a:r>
            <a:r>
              <a:rPr lang="en-US" altLang="zh-CN" sz="2800" kern="0" dirty="0" smtClean="0">
                <a:solidFill>
                  <a:srgbClr val="000000"/>
                </a:solidFill>
                <a:latin typeface="宋体" panose="02010600030101010101" pitchFamily="2" charset="-122"/>
              </a:rPr>
              <a:t>Bloom</a:t>
            </a:r>
            <a:r>
              <a:rPr lang="zh-CN" altLang="en-US" sz="2800" kern="0" dirty="0" smtClean="0">
                <a:solidFill>
                  <a:srgbClr val="000000"/>
                </a:solidFill>
                <a:latin typeface="宋体" panose="02010600030101010101" pitchFamily="2" charset="-122"/>
              </a:rPr>
              <a:t>的效果</a:t>
            </a:r>
            <a:endParaRPr lang="en-US" altLang="zh-CN" sz="2800" kern="0" dirty="0" smtClean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defTabSz="825500" hangingPunct="0">
              <a:spcBef>
                <a:spcPts val="600"/>
              </a:spcBef>
              <a:spcAft>
                <a:spcPts val="1200"/>
              </a:spcAft>
            </a:pPr>
            <a:endParaRPr lang="zh-CN" sz="2800" kern="0" dirty="0">
              <a:solidFill>
                <a:srgbClr val="000000"/>
              </a:solidFill>
            </a:endParaRPr>
          </a:p>
        </p:txBody>
      </p:sp>
      <p:sp>
        <p:nvSpPr>
          <p:cNvPr id="686" name="Just like flower porcelain  You’re like a moon that  awaken to say hello So beautiful and bright that you make me content to play it  world"/>
          <p:cNvSpPr txBox="1"/>
          <p:nvPr/>
        </p:nvSpPr>
        <p:spPr>
          <a:xfrm>
            <a:off x="1903990" y="4183930"/>
            <a:ext cx="6572119" cy="164147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spAutoFit/>
          </a:bodyPr>
          <a:lstStyle>
            <a:lvl1pPr algn="r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作业</a:t>
            </a:r>
            <a:r>
              <a:rPr lang="en-US" sz="5000" kern="0" dirty="0" smtClean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en-US" sz="5000" kern="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/>
            </a:r>
            <a:br>
              <a:rPr lang="en-US" sz="5000" kern="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endParaRPr lang="zh-CN" sz="5000" kern="0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>
            <a:fillRect/>
          </a:stretch>
        </p:blipFill>
        <p:spPr>
          <a:xfrm>
            <a:off x="3969372" y="386276"/>
            <a:ext cx="2626729" cy="26836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3589"/>
            <a:ext cx="15651686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dirty="0" smtClean="0">
                <a:solidFill>
                  <a:schemeClr val="bg1"/>
                </a:solidFill>
                <a:sym typeface="Helvetica Light"/>
              </a:rPr>
              <a:t>什么是</a:t>
            </a:r>
            <a:r>
              <a:rPr lang="en-US" altLang="zh-CN" sz="6000" dirty="0" err="1" smtClean="0">
                <a:solidFill>
                  <a:schemeClr val="bg1"/>
                </a:solidFill>
                <a:sym typeface="Helvetica Light"/>
              </a:rPr>
              <a:t>Postprocess</a:t>
            </a:r>
            <a:endParaRPr lang="en-US" altLang="zh-CN" sz="6000" dirty="0">
              <a:solidFill>
                <a:schemeClr val="bg1"/>
              </a:solidFill>
              <a:sym typeface="Helvetica Light"/>
            </a:endParaRPr>
          </a:p>
        </p:txBody>
      </p:sp>
      <p:sp>
        <p:nvSpPr>
          <p:cNvPr id="45" name="AEVER"/>
          <p:cNvSpPr txBox="1"/>
          <p:nvPr/>
        </p:nvSpPr>
        <p:spPr>
          <a:xfrm>
            <a:off x="11017817" y="5638703"/>
            <a:ext cx="2348400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en-US" sz="8000" cap="all" dirty="0">
                <a:solidFill>
                  <a:srgbClr val="FFD9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ch1</a:t>
            </a:r>
            <a:endParaRPr lang="zh-CN" sz="8000" cap="all" dirty="0">
              <a:solidFill>
                <a:srgbClr val="FFD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40840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3276928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  <p:pic>
          <p:nvPicPr>
            <p:cNvPr id="13" name="Picture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36" t="8536" r="16029" b="30822"/>
            <a:stretch>
              <a:fillRect/>
            </a:stretch>
          </p:blipFill>
          <p:spPr>
            <a:xfrm>
              <a:off x="1516141" y="1818552"/>
              <a:ext cx="1240345" cy="1381848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7234910" y="1966451"/>
            <a:ext cx="4515084" cy="97830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03947" y="2020570"/>
            <a:ext cx="11068085" cy="1189355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sz="60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什么是后处理</a:t>
            </a:r>
            <a:endParaRPr sz="60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704019" y="9113030"/>
            <a:ext cx="1700317" cy="16561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578078" y="9113030"/>
            <a:ext cx="1805922" cy="1759015"/>
          </a:xfrm>
          <a:prstGeom prst="rect">
            <a:avLst/>
          </a:prstGeom>
          <a:ln w="79375" cap="rnd">
            <a:noFill/>
          </a:ln>
          <a:effectLst/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72484" y="9200913"/>
            <a:ext cx="5837446" cy="1568269"/>
          </a:xfrm>
          <a:prstGeom prst="rect">
            <a:avLst/>
          </a:prstGeom>
        </p:spPr>
      </p:pic>
      <p:sp>
        <p:nvSpPr>
          <p:cNvPr id="14" name="The Picture slide"/>
          <p:cNvSpPr txBox="1"/>
          <p:nvPr/>
        </p:nvSpPr>
        <p:spPr>
          <a:xfrm>
            <a:off x="2426713" y="3954550"/>
            <a:ext cx="11521373" cy="139525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685800" indent="-685800">
              <a:buAutoNum type="arabicPeriod"/>
            </a:pPr>
            <a:r>
              <a:rPr lang="en-US" altLang="zh-CN" sz="2800" dirty="0" err="1" smtClean="0">
                <a:hlinkClick r:id="rId9" action="ppaction://hlinkfile"/>
              </a:rPr>
              <a:t>PostProcess</a:t>
            </a:r>
            <a:r>
              <a:rPr lang="en-US" altLang="zh-CN" sz="2800" dirty="0" smtClean="0">
                <a:hlinkClick r:id="rId9" action="ppaction://hlinkfile"/>
              </a:rPr>
              <a:t>?</a:t>
            </a:r>
            <a:r>
              <a:rPr lang="zh-CN" altLang="en-US" sz="2800" dirty="0" smtClean="0">
                <a:hlinkClick r:id="rId9" action="ppaction://hlinkfile"/>
              </a:rPr>
              <a:t>什么流程的后面</a:t>
            </a:r>
            <a:endParaRPr lang="en-US" altLang="zh-CN" sz="2800" dirty="0" smtClean="0">
              <a:hlinkClick r:id="rId9" action="ppaction://hlinkfile"/>
            </a:endParaRPr>
          </a:p>
          <a:p>
            <a:pPr marL="685800" indent="-685800">
              <a:buAutoNum type="arabicPeriod"/>
            </a:pPr>
            <a:r>
              <a:rPr lang="zh-CN" altLang="en-US" sz="2800" dirty="0" smtClean="0">
                <a:hlinkClick r:id="rId9" action="ppaction://hlinkfile"/>
              </a:rPr>
              <a:t>都干什么？</a:t>
            </a:r>
            <a:endParaRPr lang="en-US" altLang="zh-CN" sz="2800" dirty="0" smtClean="0">
              <a:hlinkClick r:id="rId9" action="ppaction://hlinkfile"/>
            </a:endParaRPr>
          </a:p>
          <a:p>
            <a:pPr marL="685800" indent="-685800">
              <a:buAutoNum type="arabicPeriod"/>
            </a:pPr>
            <a:r>
              <a:rPr lang="zh-CN" altLang="en-US" sz="2800" dirty="0" smtClean="0">
                <a:hlinkClick r:id="rId9" action="ppaction://hlinkfile"/>
              </a:rPr>
              <a:t>怎么做的，核心思想是？</a:t>
            </a:r>
            <a:endParaRPr lang="en-US" altLang="zh-CN" sz="2800" dirty="0" smtClean="0">
              <a:hlinkClick r:id="rId9" action="ppaction://hlinkfile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2892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3589"/>
            <a:ext cx="15651686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dirty="0" smtClean="0">
                <a:solidFill>
                  <a:schemeClr val="bg1"/>
                </a:solidFill>
                <a:sym typeface="Helvetica Light"/>
              </a:rPr>
              <a:t>后处理在渲染中的流程</a:t>
            </a:r>
            <a:endParaRPr lang="en-US" altLang="zh-CN" sz="6000" dirty="0">
              <a:solidFill>
                <a:schemeClr val="bg1"/>
              </a:solidFill>
              <a:sym typeface="Helvetica Light"/>
            </a:endParaRPr>
          </a:p>
        </p:txBody>
      </p:sp>
      <p:sp>
        <p:nvSpPr>
          <p:cNvPr id="45" name="AEVER"/>
          <p:cNvSpPr txBox="1"/>
          <p:nvPr/>
        </p:nvSpPr>
        <p:spPr>
          <a:xfrm>
            <a:off x="11017817" y="5638703"/>
            <a:ext cx="2348400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en-US" sz="8000" cap="all" dirty="0" smtClean="0">
                <a:solidFill>
                  <a:srgbClr val="FFD96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ch2</a:t>
            </a:r>
            <a:endParaRPr lang="zh-CN" sz="8000" cap="all" dirty="0">
              <a:solidFill>
                <a:srgbClr val="FFD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73922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85670" y="886461"/>
            <a:ext cx="20858480" cy="229235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CN" altLang="en-US" sz="7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后处理</a:t>
            </a:r>
            <a:r>
              <a:rPr sz="7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渲染流程阶段</a:t>
            </a:r>
            <a:endParaRPr lang="zh-CN" altLang="en-US" sz="7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流程图: 过程 3"/>
          <p:cNvSpPr/>
          <p:nvPr/>
        </p:nvSpPr>
        <p:spPr>
          <a:xfrm>
            <a:off x="2185670" y="3961131"/>
            <a:ext cx="8233411" cy="862330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7200"/>
              <a:t>ShadowDepth</a:t>
            </a:r>
          </a:p>
        </p:txBody>
      </p:sp>
      <p:sp>
        <p:nvSpPr>
          <p:cNvPr id="5" name="流程图: 过程 4"/>
          <p:cNvSpPr/>
          <p:nvPr/>
        </p:nvSpPr>
        <p:spPr>
          <a:xfrm>
            <a:off x="2185670" y="4823461"/>
            <a:ext cx="8233411" cy="862330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7200"/>
              <a:t>BasePass</a:t>
            </a:r>
          </a:p>
        </p:txBody>
      </p:sp>
      <p:sp>
        <p:nvSpPr>
          <p:cNvPr id="6" name="流程图: 过程 5"/>
          <p:cNvSpPr/>
          <p:nvPr/>
        </p:nvSpPr>
        <p:spPr>
          <a:xfrm>
            <a:off x="2185670" y="5685791"/>
            <a:ext cx="8233411" cy="862330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7200" dirty="0" err="1"/>
              <a:t>CustomDepth</a:t>
            </a:r>
            <a:endParaRPr lang="en-US" altLang="zh-CN" sz="7200" dirty="0"/>
          </a:p>
        </p:txBody>
      </p:sp>
      <p:sp>
        <p:nvSpPr>
          <p:cNvPr id="7" name="流程图: 过程 6"/>
          <p:cNvSpPr/>
          <p:nvPr/>
        </p:nvSpPr>
        <p:spPr>
          <a:xfrm>
            <a:off x="2185670" y="6548121"/>
            <a:ext cx="8233411" cy="862330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7200"/>
              <a:t>Lights</a:t>
            </a:r>
          </a:p>
        </p:txBody>
      </p:sp>
      <p:sp>
        <p:nvSpPr>
          <p:cNvPr id="8" name="流程图: 过程 7"/>
          <p:cNvSpPr/>
          <p:nvPr/>
        </p:nvSpPr>
        <p:spPr>
          <a:xfrm>
            <a:off x="2185670" y="7410451"/>
            <a:ext cx="8233411" cy="862330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7200" dirty="0" err="1"/>
              <a:t>PostProcessing</a:t>
            </a:r>
            <a:endParaRPr lang="en-US" altLang="zh-CN" sz="7200" dirty="0"/>
          </a:p>
        </p:txBody>
      </p:sp>
      <p:sp>
        <p:nvSpPr>
          <p:cNvPr id="9" name="流程图: 过程 8"/>
          <p:cNvSpPr/>
          <p:nvPr/>
        </p:nvSpPr>
        <p:spPr>
          <a:xfrm>
            <a:off x="11648440" y="4371341"/>
            <a:ext cx="7144885" cy="862330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7200"/>
              <a:t>MotionBlur</a:t>
            </a:r>
          </a:p>
        </p:txBody>
      </p:sp>
      <p:sp>
        <p:nvSpPr>
          <p:cNvPr id="11" name="梯形 10"/>
          <p:cNvSpPr/>
          <p:nvPr/>
        </p:nvSpPr>
        <p:spPr>
          <a:xfrm rot="16200000">
            <a:off x="6682740" y="7226300"/>
            <a:ext cx="8702040" cy="1229360"/>
          </a:xfrm>
          <a:prstGeom prst="trapezoid">
            <a:avLst>
              <a:gd name="adj" fmla="val 31921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7200"/>
          </a:p>
        </p:txBody>
      </p:sp>
      <p:sp>
        <p:nvSpPr>
          <p:cNvPr id="12" name="流程图: 过程 11"/>
          <p:cNvSpPr/>
          <p:nvPr/>
        </p:nvSpPr>
        <p:spPr>
          <a:xfrm>
            <a:off x="11648440" y="5233671"/>
            <a:ext cx="7144885" cy="862330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7200" dirty="0"/>
              <a:t>Bloom</a:t>
            </a:r>
          </a:p>
        </p:txBody>
      </p:sp>
      <p:sp>
        <p:nvSpPr>
          <p:cNvPr id="13" name="流程图: 过程 12"/>
          <p:cNvSpPr/>
          <p:nvPr/>
        </p:nvSpPr>
        <p:spPr>
          <a:xfrm>
            <a:off x="11648440" y="9603741"/>
            <a:ext cx="7144885" cy="862330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7200"/>
              <a:t>Color Grading</a:t>
            </a:r>
          </a:p>
        </p:txBody>
      </p:sp>
      <p:sp>
        <p:nvSpPr>
          <p:cNvPr id="14" name="流程图: 过程 13"/>
          <p:cNvSpPr/>
          <p:nvPr/>
        </p:nvSpPr>
        <p:spPr>
          <a:xfrm>
            <a:off x="11648440" y="3509011"/>
            <a:ext cx="7144885" cy="862330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7200" dirty="0"/>
              <a:t>Light Shaft</a:t>
            </a:r>
          </a:p>
        </p:txBody>
      </p:sp>
      <p:sp>
        <p:nvSpPr>
          <p:cNvPr id="15" name="流程图: 过程 14"/>
          <p:cNvSpPr/>
          <p:nvPr/>
        </p:nvSpPr>
        <p:spPr>
          <a:xfrm>
            <a:off x="11648440" y="10466071"/>
            <a:ext cx="7144885" cy="862330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7200"/>
              <a:t>ToneMapping</a:t>
            </a:r>
          </a:p>
        </p:txBody>
      </p:sp>
      <p:sp>
        <p:nvSpPr>
          <p:cNvPr id="16" name="流程图: 过程 15"/>
          <p:cNvSpPr/>
          <p:nvPr/>
        </p:nvSpPr>
        <p:spPr>
          <a:xfrm>
            <a:off x="11648440" y="6096000"/>
            <a:ext cx="7144885" cy="3507740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7200"/>
              <a:t>...</a:t>
            </a:r>
          </a:p>
        </p:txBody>
      </p:sp>
      <p:sp>
        <p:nvSpPr>
          <p:cNvPr id="3" name="流程图: 过程 2"/>
          <p:cNvSpPr/>
          <p:nvPr/>
        </p:nvSpPr>
        <p:spPr>
          <a:xfrm>
            <a:off x="11648440" y="11328400"/>
            <a:ext cx="7144885" cy="863600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7200"/>
              <a:t>Custom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3133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7086601" y="4625341"/>
            <a:ext cx="10603230" cy="73317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7200">
                <a:ln/>
                <a:solidFill>
                  <a:schemeClr val="accent4"/>
                </a:solidFill>
              </a:rPr>
              <a:t>Bloom</a:t>
            </a:r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2185670" y="886461"/>
            <a:ext cx="20858480" cy="2292350"/>
          </a:xfrm>
          <a:prstGeom prst="rect">
            <a:avLst/>
          </a:prstGeom>
        </p:spPr>
        <p:txBody>
          <a:bodyPr vert="horz" lIns="203200" tIns="76200" rIns="152400" bIns="76200" rtlCol="0" anchor="t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r>
              <a:rPr sz="7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实现一个</a:t>
            </a:r>
            <a:r>
              <a:rPr lang="en-US" altLang="zh-CN" sz="7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Bloom</a:t>
            </a:r>
            <a:endParaRPr lang="zh-CN" altLang="en-US" sz="7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784860" y="5623560"/>
            <a:ext cx="2517140" cy="24688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HDR</a:t>
            </a:r>
            <a:br>
              <a:rPr lang="en-US" altLang="zh-CN" sz="4000" dirty="0"/>
            </a:br>
            <a:r>
              <a:rPr lang="en-US" altLang="zh-CN" sz="4000" dirty="0"/>
              <a:t>Render</a:t>
            </a:r>
            <a:br>
              <a:rPr lang="en-US" altLang="zh-CN" sz="4000" dirty="0"/>
            </a:br>
            <a:r>
              <a:rPr lang="en-US" altLang="zh-CN" sz="4000" dirty="0"/>
              <a:t>Target</a:t>
            </a:r>
          </a:p>
        </p:txBody>
      </p:sp>
      <p:sp>
        <p:nvSpPr>
          <p:cNvPr id="6" name="矩形 5"/>
          <p:cNvSpPr/>
          <p:nvPr/>
        </p:nvSpPr>
        <p:spPr>
          <a:xfrm>
            <a:off x="4237990" y="5623560"/>
            <a:ext cx="2517140" cy="24688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Draw</a:t>
            </a:r>
          </a:p>
          <a:p>
            <a:pPr algn="ctr"/>
            <a:r>
              <a:rPr lang="en-US" altLang="zh-CN" sz="4000" dirty="0"/>
              <a:t>Scene</a:t>
            </a:r>
          </a:p>
        </p:txBody>
      </p:sp>
      <p:sp>
        <p:nvSpPr>
          <p:cNvPr id="7" name="矩形 6"/>
          <p:cNvSpPr/>
          <p:nvPr/>
        </p:nvSpPr>
        <p:spPr>
          <a:xfrm>
            <a:off x="7716520" y="8973820"/>
            <a:ext cx="2517140" cy="24688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Extract</a:t>
            </a:r>
          </a:p>
          <a:p>
            <a:pPr algn="ctr"/>
            <a:r>
              <a:rPr lang="en-US" altLang="zh-CN" sz="4000" dirty="0" err="1"/>
              <a:t>Hight</a:t>
            </a:r>
            <a:endParaRPr lang="en-US" altLang="zh-CN" sz="4000" dirty="0"/>
          </a:p>
          <a:p>
            <a:pPr algn="ctr"/>
            <a:r>
              <a:rPr lang="en-US" altLang="zh-CN" sz="4000" dirty="0"/>
              <a:t>Light</a:t>
            </a:r>
          </a:p>
        </p:txBody>
      </p:sp>
      <p:sp>
        <p:nvSpPr>
          <p:cNvPr id="8" name="矩形 7"/>
          <p:cNvSpPr/>
          <p:nvPr/>
        </p:nvSpPr>
        <p:spPr>
          <a:xfrm>
            <a:off x="11169650" y="8973820"/>
            <a:ext cx="2517140" cy="24688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Blur</a:t>
            </a:r>
          </a:p>
        </p:txBody>
      </p:sp>
      <p:sp>
        <p:nvSpPr>
          <p:cNvPr id="9" name="矩形 8"/>
          <p:cNvSpPr/>
          <p:nvPr/>
        </p:nvSpPr>
        <p:spPr>
          <a:xfrm>
            <a:off x="14597380" y="5623560"/>
            <a:ext cx="2517140" cy="24688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Layer Blending</a:t>
            </a:r>
          </a:p>
        </p:txBody>
      </p:sp>
      <p:sp>
        <p:nvSpPr>
          <p:cNvPr id="10" name="右箭头 9"/>
          <p:cNvSpPr/>
          <p:nvPr/>
        </p:nvSpPr>
        <p:spPr>
          <a:xfrm>
            <a:off x="3327400" y="6731000"/>
            <a:ext cx="932180" cy="40386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7200"/>
          </a:p>
        </p:txBody>
      </p:sp>
      <p:sp>
        <p:nvSpPr>
          <p:cNvPr id="11" name="右箭头 10"/>
          <p:cNvSpPr/>
          <p:nvPr/>
        </p:nvSpPr>
        <p:spPr>
          <a:xfrm>
            <a:off x="6784341" y="6656071"/>
            <a:ext cx="7783830" cy="47879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7200"/>
          </a:p>
        </p:txBody>
      </p:sp>
      <p:sp>
        <p:nvSpPr>
          <p:cNvPr id="12" name="圆角右箭头 11"/>
          <p:cNvSpPr/>
          <p:nvPr/>
        </p:nvSpPr>
        <p:spPr>
          <a:xfrm flipV="1">
            <a:off x="5243831" y="8092440"/>
            <a:ext cx="2472690" cy="2415540"/>
          </a:xfrm>
          <a:prstGeom prst="bentArrow">
            <a:avLst>
              <a:gd name="adj1" fmla="val 10410"/>
              <a:gd name="adj2" fmla="val 15615"/>
              <a:gd name="adj3" fmla="val 19768"/>
              <a:gd name="adj4" fmla="val 4058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7200">
              <a:solidFill>
                <a:schemeClr val="tx1"/>
              </a:solidFill>
            </a:endParaRPr>
          </a:p>
        </p:txBody>
      </p:sp>
      <p:sp>
        <p:nvSpPr>
          <p:cNvPr id="13" name="右箭头 12"/>
          <p:cNvSpPr/>
          <p:nvPr/>
        </p:nvSpPr>
        <p:spPr>
          <a:xfrm>
            <a:off x="10237470" y="10006330"/>
            <a:ext cx="932180" cy="40386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7200"/>
          </a:p>
        </p:txBody>
      </p:sp>
      <p:sp>
        <p:nvSpPr>
          <p:cNvPr id="14" name="圆角右箭头 13"/>
          <p:cNvSpPr/>
          <p:nvPr/>
        </p:nvSpPr>
        <p:spPr>
          <a:xfrm rot="16200000" flipV="1">
            <a:off x="13735051" y="8042910"/>
            <a:ext cx="2317750" cy="2415540"/>
          </a:xfrm>
          <a:prstGeom prst="bentArrow">
            <a:avLst>
              <a:gd name="adj1" fmla="val 10410"/>
              <a:gd name="adj2" fmla="val 15615"/>
              <a:gd name="adj3" fmla="val 19768"/>
              <a:gd name="adj4" fmla="val 4058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720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8020030" y="5623560"/>
            <a:ext cx="2517140" cy="24688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Tone</a:t>
            </a:r>
          </a:p>
          <a:p>
            <a:pPr algn="ctr"/>
            <a:r>
              <a:rPr lang="en-US" altLang="zh-CN" sz="4000" dirty="0"/>
              <a:t>Mapping</a:t>
            </a:r>
          </a:p>
        </p:txBody>
      </p:sp>
      <p:sp>
        <p:nvSpPr>
          <p:cNvPr id="16" name="右箭头 15"/>
          <p:cNvSpPr/>
          <p:nvPr/>
        </p:nvSpPr>
        <p:spPr>
          <a:xfrm>
            <a:off x="17109440" y="6731000"/>
            <a:ext cx="932180" cy="40386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7200"/>
          </a:p>
        </p:txBody>
      </p:sp>
      <p:sp>
        <p:nvSpPr>
          <p:cNvPr id="17" name="矩形 16"/>
          <p:cNvSpPr/>
          <p:nvPr/>
        </p:nvSpPr>
        <p:spPr>
          <a:xfrm>
            <a:off x="21468080" y="5623560"/>
            <a:ext cx="2517140" cy="24688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ym typeface="+mn-ea"/>
              </a:rPr>
              <a:t>LDR</a:t>
            </a:r>
            <a:br>
              <a:rPr lang="en-US" altLang="zh-CN" sz="4000" dirty="0">
                <a:sym typeface="+mn-ea"/>
              </a:rPr>
            </a:br>
            <a:r>
              <a:rPr lang="en-US" altLang="zh-CN" sz="4000" dirty="0">
                <a:sym typeface="+mn-ea"/>
              </a:rPr>
              <a:t>Render</a:t>
            </a:r>
            <a:br>
              <a:rPr lang="en-US" altLang="zh-CN" sz="4000" dirty="0">
                <a:sym typeface="+mn-ea"/>
              </a:rPr>
            </a:br>
            <a:r>
              <a:rPr lang="en-US" altLang="zh-CN" sz="4000" dirty="0">
                <a:sym typeface="+mn-ea"/>
              </a:rPr>
              <a:t>Target</a:t>
            </a:r>
            <a:endParaRPr lang="en-US" altLang="zh-CN" sz="4000" dirty="0"/>
          </a:p>
        </p:txBody>
      </p:sp>
      <p:sp>
        <p:nvSpPr>
          <p:cNvPr id="18" name="右箭头 17"/>
          <p:cNvSpPr/>
          <p:nvPr/>
        </p:nvSpPr>
        <p:spPr>
          <a:xfrm>
            <a:off x="20557490" y="6731000"/>
            <a:ext cx="932180" cy="40386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72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8208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85670" y="886461"/>
            <a:ext cx="20858480" cy="229235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CN" altLang="en-US" sz="7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后处理</a:t>
            </a:r>
            <a:r>
              <a:rPr sz="7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的实现技术</a:t>
            </a:r>
            <a:r>
              <a:rPr lang="en-US" altLang="zh-CN" sz="7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——</a:t>
            </a:r>
            <a:r>
              <a:rPr sz="7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全屏绘制</a:t>
            </a:r>
            <a:endParaRPr lang="en-US" altLang="zh-CN" sz="7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直角三角形 3"/>
          <p:cNvSpPr/>
          <p:nvPr/>
        </p:nvSpPr>
        <p:spPr>
          <a:xfrm flipH="1">
            <a:off x="9059096" y="1467853"/>
            <a:ext cx="11750030" cy="8674368"/>
          </a:xfrm>
          <a:prstGeom prst="rtTriangle">
            <a:avLst/>
          </a:prstGeom>
          <a:solidFill>
            <a:schemeClr val="lt1">
              <a:alpha val="9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 sz="7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654463" y="6013067"/>
            <a:ext cx="6154663" cy="4158364"/>
          </a:xfrm>
          <a:prstGeom prst="rect">
            <a:avLst/>
          </a:prstGeom>
          <a:solidFill>
            <a:srgbClr val="21AAA6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7200"/>
          </a:p>
        </p:txBody>
      </p:sp>
      <p:sp>
        <p:nvSpPr>
          <p:cNvPr id="6" name="矩形 5"/>
          <p:cNvSpPr/>
          <p:nvPr/>
        </p:nvSpPr>
        <p:spPr>
          <a:xfrm>
            <a:off x="1969370" y="6537803"/>
            <a:ext cx="6424060" cy="3622198"/>
          </a:xfrm>
          <a:prstGeom prst="rect">
            <a:avLst/>
          </a:prstGeom>
          <a:solidFill>
            <a:schemeClr val="accent1">
              <a:alpha val="80000"/>
            </a:schemeClr>
          </a:solidFill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7200"/>
          </a:p>
        </p:txBody>
      </p:sp>
      <p:pic>
        <p:nvPicPr>
          <p:cNvPr id="25" name="图片 24" descr="uv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178" y="6537803"/>
            <a:ext cx="6424061" cy="3608228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899161" y="5937250"/>
            <a:ext cx="7494270" cy="4211320"/>
          </a:xfrm>
          <a:prstGeom prst="line">
            <a:avLst/>
          </a:prstGeom>
          <a:ln>
            <a:solidFill>
              <a:srgbClr val="CAC2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899160" y="5200651"/>
            <a:ext cx="26468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(-1,1) </a:t>
            </a:r>
            <a:endParaRPr lang="zh-CN" altLang="en-US" sz="7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99161" y="10148571"/>
            <a:ext cx="26981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(-1,-1)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376659" y="10300225"/>
            <a:ext cx="23903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(1,-1)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721264" y="10125758"/>
            <a:ext cx="26981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(-3,-1)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0848334" y="9535885"/>
            <a:ext cx="23903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(1,-1)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0905046" y="886461"/>
            <a:ext cx="20826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(1,3)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2981871" y="4733682"/>
            <a:ext cx="23903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(-1,1)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3628489" y="10056952"/>
            <a:ext cx="26981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(-1,-1)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20885327" y="5460186"/>
            <a:ext cx="20826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(1,1)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021795" y="11368686"/>
            <a:ext cx="4801314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72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两个三角形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1177973" y="11478888"/>
            <a:ext cx="9982220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72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一个三角形</a:t>
            </a:r>
            <a:r>
              <a:rPr lang="en-US" altLang="zh-CN" sz="72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(UE4</a:t>
            </a:r>
            <a:r>
              <a:rPr lang="zh-CN" altLang="en-US" sz="72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的实现</a:t>
            </a:r>
            <a:r>
              <a:rPr lang="en-US" altLang="zh-CN" sz="72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)</a:t>
            </a:r>
          </a:p>
        </p:txBody>
      </p:sp>
      <p:pic>
        <p:nvPicPr>
          <p:cNvPr id="23" name="图片 22" descr="uv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4463" y="6013067"/>
            <a:ext cx="6154665" cy="4146934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7091681" y="5200651"/>
            <a:ext cx="20826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7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(1,1)</a:t>
            </a:r>
            <a:endParaRPr lang="zh-CN" altLang="en-US" sz="72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87585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82a45c6-228e-445a-8fff-ba83ea562981}"/>
  <p:tag name="TABLE_RECT" val="144*225*85.5*59"/>
  <p:tag name="TABLE_EMPHASIZE_COLOR" val="16736824"/>
  <p:tag name="TABLE_ONEKEY_SKIN_IDX" val="3"/>
  <p:tag name="TABLE_SKINIDX" val="2"/>
  <p:tag name="TABLE_COLORIDX" val="1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3a622aac-a932-49ef-806e-c96785780c9f}"/>
  <p:tag name="TABLE_RECT" val="144*165*671.65*210"/>
  <p:tag name="TABLE_EMPHASIZE_COLOR" val="16736824"/>
  <p:tag name="TABLE_ONEKEY_SKIN_IDX" val="3"/>
  <p:tag name="TABLE_SKINIDX" val="2"/>
  <p:tag name="TABLE_COLORIDX" val="1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3a622aac-a932-49ef-806e-c96785780c9f}"/>
  <p:tag name="TABLE_RECT" val="144*165*671.65*210"/>
  <p:tag name="TABLE_EMPHASIZE_COLOR" val="16736824"/>
  <p:tag name="TABLE_ONEKEY_SKIN_IDX" val="3"/>
  <p:tag name="TABLE_SKINIDX" val="2"/>
  <p:tag name="TABLE_COLORIDX" val="1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710</Words>
  <Application>Microsoft Office PowerPoint</Application>
  <PresentationFormat>自定义</PresentationFormat>
  <Paragraphs>270</Paragraphs>
  <Slides>32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42" baseType="lpstr">
      <vt:lpstr>Helvetica Light</vt:lpstr>
      <vt:lpstr>等线</vt:lpstr>
      <vt:lpstr>方正姚体</vt:lpstr>
      <vt:lpstr>宋体</vt:lpstr>
      <vt:lpstr>微软雅黑</vt:lpstr>
      <vt:lpstr>Arial</vt:lpstr>
      <vt:lpstr>Calibri</vt:lpstr>
      <vt:lpstr>Helvetica</vt:lpstr>
      <vt:lpstr>White</vt:lpstr>
      <vt:lpstr>1_White</vt:lpstr>
      <vt:lpstr>PowerPoint 演示文稿</vt:lpstr>
      <vt:lpstr>PowerPoint 演示文稿</vt:lpstr>
      <vt:lpstr>PowerPoint 演示文稿</vt:lpstr>
      <vt:lpstr>PowerPoint 演示文稿</vt:lpstr>
      <vt:lpstr>什么是后处理</vt:lpstr>
      <vt:lpstr>PowerPoint 演示文稿</vt:lpstr>
      <vt:lpstr>后处理渲染流程阶段</vt:lpstr>
      <vt:lpstr>PowerPoint 演示文稿</vt:lpstr>
      <vt:lpstr>后处理的实现技术——全屏绘制</vt:lpstr>
      <vt:lpstr>PowerPoint 演示文稿</vt:lpstr>
      <vt:lpstr>常见的后处理效果</vt:lpstr>
      <vt:lpstr>Anti-Aliasing</vt:lpstr>
      <vt:lpstr>Screen Space Reflection</vt:lpstr>
      <vt:lpstr>Ambient Occlusion</vt:lpstr>
      <vt:lpstr>Bloom</vt:lpstr>
      <vt:lpstr>Light Shaft</vt:lpstr>
      <vt:lpstr>Lens Flare</vt:lpstr>
      <vt:lpstr>PowerPoint 演示文稿</vt:lpstr>
      <vt:lpstr>后处理的实现技术——模糊 计算方式</vt:lpstr>
      <vt:lpstr>后处理的实现技术——模糊 Blur Kernel</vt:lpstr>
      <vt:lpstr>后处理的实现技术——模糊 线性分解</vt:lpstr>
      <vt:lpstr>PowerPoint 演示文稿</vt:lpstr>
      <vt:lpstr>后处理的实现技术——降/升采样</vt:lpstr>
      <vt:lpstr>PowerPoint 演示文稿</vt:lpstr>
      <vt:lpstr>PowerPoint 演示文稿</vt:lpstr>
      <vt:lpstr>后处理的实现技术——边缘提取</vt:lpstr>
      <vt:lpstr>基于CustomStencil实现后处理描边(演示)</vt:lpstr>
      <vt:lpstr>PowerPoint 演示文稿</vt:lpstr>
      <vt:lpstr>UnrealEngine的后处理</vt:lpstr>
      <vt:lpstr>UnrealEngine的后处理</vt:lpstr>
      <vt:lpstr>UnrealEngine的后处理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Hour 1</dc:title>
  <dc:creator>Aram Cookson</dc:creator>
  <cp:lastModifiedBy>test</cp:lastModifiedBy>
  <cp:revision>319</cp:revision>
  <dcterms:created xsi:type="dcterms:W3CDTF">2017-07-18T17:55:00Z</dcterms:created>
  <dcterms:modified xsi:type="dcterms:W3CDTF">2022-01-06T06:43:18Z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2052-10.1.0.7022</vt:lpwstr>
  </property>
</Properties>
</file>